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94" r:id="rId3"/>
    <p:sldId id="295" r:id="rId4"/>
    <p:sldId id="267" r:id="rId5"/>
    <p:sldId id="296" r:id="rId6"/>
    <p:sldId id="283" r:id="rId7"/>
    <p:sldId id="290" r:id="rId8"/>
    <p:sldId id="29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289" autoAdjust="0"/>
  </p:normalViewPr>
  <p:slideViewPr>
    <p:cSldViewPr>
      <p:cViewPr>
        <p:scale>
          <a:sx n="100" d="100"/>
          <a:sy n="100" d="100"/>
        </p:scale>
        <p:origin x="-194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8.1999455256772241E-2"/>
          <c:y val="6.6629797901573667E-2"/>
          <c:w val="0.61398331104838355"/>
          <c:h val="0.625519696029331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 электронном виде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6 мес. 2021 г.</c:v>
                </c:pt>
                <c:pt idx="1">
                  <c:v>6 мес. 2022 г.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0.58000000000000018</c:v>
                </c:pt>
                <c:pt idx="1">
                  <c:v>0.6900000000000005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бумажном носителе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6 мес. 2021 г.</c:v>
                </c:pt>
                <c:pt idx="1">
                  <c:v>6 мес. 2022 г.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0.42000000000000021</c:v>
                </c:pt>
                <c:pt idx="1">
                  <c:v>0.31000000000000022</c:v>
                </c:pt>
              </c:numCache>
            </c:numRef>
          </c:val>
        </c:ser>
        <c:shape val="cylinder"/>
        <c:axId val="143404416"/>
        <c:axId val="146625664"/>
        <c:axId val="0"/>
      </c:bar3DChart>
      <c:catAx>
        <c:axId val="143404416"/>
        <c:scaling>
          <c:orientation val="minMax"/>
        </c:scaling>
        <c:axPos val="b"/>
        <c:tickLblPos val="nextTo"/>
        <c:crossAx val="146625664"/>
        <c:crosses val="autoZero"/>
        <c:auto val="1"/>
        <c:lblAlgn val="ctr"/>
        <c:lblOffset val="100"/>
      </c:catAx>
      <c:valAx>
        <c:axId val="146625664"/>
        <c:scaling>
          <c:orientation val="minMax"/>
        </c:scaling>
        <c:delete val="1"/>
        <c:axPos val="l"/>
        <c:numFmt formatCode="0%" sourceLinked="1"/>
        <c:tickLblPos val="nextTo"/>
        <c:crossAx val="143404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701569516751343"/>
          <c:y val="0.59644829233845642"/>
          <c:w val="0.37048091704806718"/>
          <c:h val="0.353893333812973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8EE4F-ADBE-422A-987F-536CDD950578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15F4A-C4B4-4A54-9D7E-569A20703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DCB2-3A7F-419F-99A1-DA566E6532D8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A92D-8A8E-49C2-9FA6-12F6B0DB5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DCB2-3A7F-419F-99A1-DA566E6532D8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A92D-8A8E-49C2-9FA6-12F6B0DB5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DCB2-3A7F-419F-99A1-DA566E6532D8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A92D-8A8E-49C2-9FA6-12F6B0DB5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DCB2-3A7F-419F-99A1-DA566E6532D8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A92D-8A8E-49C2-9FA6-12F6B0DB5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DCB2-3A7F-419F-99A1-DA566E6532D8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A92D-8A8E-49C2-9FA6-12F6B0DB5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DCB2-3A7F-419F-99A1-DA566E6532D8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A92D-8A8E-49C2-9FA6-12F6B0DB5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DCB2-3A7F-419F-99A1-DA566E6532D8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A92D-8A8E-49C2-9FA6-12F6B0DB5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DCB2-3A7F-419F-99A1-DA566E6532D8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A92D-8A8E-49C2-9FA6-12F6B0DB5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DCB2-3A7F-419F-99A1-DA566E6532D8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A92D-8A8E-49C2-9FA6-12F6B0DB5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DCB2-3A7F-419F-99A1-DA566E6532D8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A92D-8A8E-49C2-9FA6-12F6B0DB5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DCB2-3A7F-419F-99A1-DA566E6532D8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A92D-8A8E-49C2-9FA6-12F6B0DB5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1DCB2-3A7F-419F-99A1-DA566E6532D8}" type="datetimeFigureOut">
              <a:rPr lang="ru-RU" smtClean="0"/>
              <a:pPr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8A92D-8A8E-49C2-9FA6-12F6B0DB5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27" descr="2574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 descr="cover_2.png"/>
          <p:cNvPicPr>
            <a:picLocks noChangeAspect="1"/>
          </p:cNvPicPr>
          <p:nvPr/>
        </p:nvPicPr>
        <p:blipFill>
          <a:blip r:embed="rId3"/>
          <a:srcRect t="48518"/>
          <a:stretch>
            <a:fillRect/>
          </a:stretch>
        </p:blipFill>
        <p:spPr bwMode="auto">
          <a:xfrm>
            <a:off x="0" y="3481634"/>
            <a:ext cx="9144000" cy="337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50460" y="4648524"/>
            <a:ext cx="7793440" cy="92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9" tIns="45699" rIns="91399" bIns="45699">
            <a:spAutoFit/>
          </a:bodyPr>
          <a:lstStyle/>
          <a:p>
            <a:pPr algn="just" defTabSz="913879"/>
            <a:r>
              <a:rPr lang="ru-RU" dirty="0" smtClean="0"/>
              <a:t>Организация электронного взаимодействия участников ВЭД, ОАО «Российские железные дороги» и ФТС России при международных перевозках грузов</a:t>
            </a:r>
            <a:endParaRPr lang="ru-RU" b="1" dirty="0">
              <a:latin typeface="Verdana" pitchFamily="34" charset="0"/>
            </a:endParaRPr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571472" y="3571876"/>
            <a:ext cx="6429420" cy="113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1558" tIns="30779" rIns="61558" bIns="30779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</a:rPr>
              <a:t>Начальник отдела по таможенной деятельности Куйбышевского ТЦФТО</a:t>
            </a:r>
          </a:p>
          <a:p>
            <a:pPr algn="ctr"/>
            <a:endParaRPr lang="ru-RU" sz="14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</a:rPr>
              <a:t>Кошелев Сергей Михайлович</a:t>
            </a:r>
          </a:p>
          <a:p>
            <a:pPr defTabSz="913879"/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ru-RU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6572250" y="857250"/>
            <a:ext cx="2286000" cy="5715000"/>
            <a:chOff x="3367774" y="816291"/>
            <a:chExt cx="1980260" cy="446630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367774" y="816291"/>
              <a:ext cx="1899125" cy="4354651"/>
            </a:xfrm>
            <a:prstGeom prst="rect">
              <a:avLst/>
            </a:pr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3448910" y="873361"/>
              <a:ext cx="1899124" cy="4409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336425" rIns="99568" bIns="99568" spcCol="1270"/>
            <a:lstStyle/>
            <a:p>
              <a:pPr marL="1028700" lvl="3" indent="-114300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ru-RU" sz="1400" dirty="0">
                <a:solidFill>
                  <a:schemeClr val="tx1"/>
                </a:solidFill>
                <a:latin typeface="Verdana" pitchFamily="34" charset="0"/>
              </a:endParaRPr>
            </a:p>
          </p:txBody>
        </p:sp>
      </p:grp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1">
              <a:lumMod val="5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86" tIns="45692" rIns="91386" bIns="45692" anchor="ctr"/>
          <a:lstStyle/>
          <a:p>
            <a:pPr defTabSz="913879">
              <a:defRPr/>
            </a:pPr>
            <a:endParaRPr lang="ru-RU" sz="2200" dirty="0">
              <a:solidFill>
                <a:srgbClr val="99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>
              <a:lumMod val="5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61567" tIns="30783" rIns="61567" bIns="30783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pic>
        <p:nvPicPr>
          <p:cNvPr id="2" name="Picture 4" descr="рж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6913" y="6561138"/>
            <a:ext cx="50323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 bwMode="auto">
          <a:xfrm>
            <a:off x="214313" y="4071938"/>
            <a:ext cx="5786437" cy="10001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336425" bIns="0" spcCol="1270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</a:rPr>
              <a:t> .</a:t>
            </a:r>
            <a:endParaRPr lang="ru-RU" sz="2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4104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b="13878"/>
          <a:stretch>
            <a:fillRect/>
          </a:stretch>
        </p:blipFill>
        <p:spPr bwMode="auto">
          <a:xfrm>
            <a:off x="6786563" y="4368800"/>
            <a:ext cx="1928812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Box 5"/>
          <p:cNvSpPr txBox="1">
            <a:spLocks noChangeArrowheads="1"/>
          </p:cNvSpPr>
          <p:nvPr/>
        </p:nvSpPr>
        <p:spPr bwMode="auto">
          <a:xfrm>
            <a:off x="117475" y="6527800"/>
            <a:ext cx="87137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06" rIns="0" bIns="45706">
            <a:spAutoFit/>
          </a:bodyPr>
          <a:lstStyle/>
          <a:p>
            <a:pPr defTabSz="912813"/>
            <a:r>
              <a:rPr lang="ru-RU" sz="1000" dirty="0">
                <a:latin typeface="RussianRail G Pro" pitchFamily="34" charset="-52"/>
              </a:rPr>
              <a:t>2</a:t>
            </a:r>
            <a:r>
              <a:rPr lang="ru-RU" sz="1000" dirty="0" smtClean="0">
                <a:latin typeface="RussianRail G Pro" pitchFamily="34" charset="-52"/>
              </a:rPr>
              <a:t> </a:t>
            </a:r>
            <a:r>
              <a:rPr lang="en-US" sz="1000" dirty="0">
                <a:latin typeface="RussianRail G Pro" pitchFamily="34" charset="-52"/>
              </a:rPr>
              <a:t>|</a:t>
            </a:r>
            <a:r>
              <a:rPr lang="ru-RU" sz="1000" dirty="0">
                <a:latin typeface="RussianRail G Pro" pitchFamily="34" charset="-52"/>
              </a:rPr>
              <a:t>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42875" y="928688"/>
            <a:ext cx="5857875" cy="714375"/>
          </a:xfrm>
          <a:prstGeom prst="roundRect">
            <a:avLst/>
          </a:prstGeom>
          <a:solidFill>
            <a:srgbClr val="C0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2700" algn="just"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1. Переход на безбумажную 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технологию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42875" y="1857375"/>
            <a:ext cx="5857875" cy="1000125"/>
          </a:xfrm>
          <a:prstGeom prst="roundRect">
            <a:avLst/>
          </a:prstGeom>
          <a:solidFill>
            <a:srgbClr val="C0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2. Возможность подтверждения обоснованности применения налоговой ставки 0% путем представления документов в электронном 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виде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42875" y="3143250"/>
            <a:ext cx="5857875" cy="928688"/>
          </a:xfrm>
          <a:prstGeom prst="roundRect">
            <a:avLst/>
          </a:prstGeom>
          <a:solidFill>
            <a:srgbClr val="C0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3. 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Повышение </a:t>
            </a: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качества обслуживания участников 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ВЭД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42875" y="4357688"/>
            <a:ext cx="5857875" cy="857250"/>
          </a:xfrm>
          <a:prstGeom prst="roundRect">
            <a:avLst/>
          </a:prstGeom>
          <a:solidFill>
            <a:srgbClr val="C0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2700" algn="just"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4. Сокращение времени оформления экспортных документов с 3 часов до 7-10 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минут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0" name="Стрелка вправо 39"/>
          <p:cNvSpPr/>
          <p:nvPr/>
        </p:nvSpPr>
        <p:spPr bwMode="auto">
          <a:xfrm>
            <a:off x="5929313" y="857250"/>
            <a:ext cx="857250" cy="857250"/>
          </a:xfrm>
          <a:prstGeom prst="rightArrow">
            <a:avLst>
              <a:gd name="adj1" fmla="val 50000"/>
              <a:gd name="adj2" fmla="val 45356"/>
            </a:avLst>
          </a:prstGeom>
          <a:solidFill>
            <a:schemeClr val="accent1">
              <a:lumMod val="60000"/>
              <a:lumOff val="40000"/>
              <a:alpha val="3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425" tIns="27212" rIns="54425" bIns="272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25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41" name="Стрелка вправо 40"/>
          <p:cNvSpPr/>
          <p:nvPr/>
        </p:nvSpPr>
        <p:spPr bwMode="auto">
          <a:xfrm>
            <a:off x="5929313" y="1928813"/>
            <a:ext cx="857250" cy="857250"/>
          </a:xfrm>
          <a:prstGeom prst="rightArrow">
            <a:avLst>
              <a:gd name="adj1" fmla="val 50000"/>
              <a:gd name="adj2" fmla="val 45356"/>
            </a:avLst>
          </a:prstGeom>
          <a:solidFill>
            <a:schemeClr val="accent1">
              <a:lumMod val="60000"/>
              <a:lumOff val="40000"/>
              <a:alpha val="3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425" tIns="27212" rIns="54425" bIns="272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25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42" name="Стрелка вправо 41"/>
          <p:cNvSpPr/>
          <p:nvPr/>
        </p:nvSpPr>
        <p:spPr bwMode="auto">
          <a:xfrm>
            <a:off x="5929313" y="3143250"/>
            <a:ext cx="857250" cy="857250"/>
          </a:xfrm>
          <a:prstGeom prst="rightArrow">
            <a:avLst>
              <a:gd name="adj1" fmla="val 50000"/>
              <a:gd name="adj2" fmla="val 45356"/>
            </a:avLst>
          </a:prstGeom>
          <a:solidFill>
            <a:schemeClr val="accent1">
              <a:lumMod val="60000"/>
              <a:lumOff val="40000"/>
              <a:alpha val="3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425" tIns="27212" rIns="54425" bIns="272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25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43" name="Стрелка вправо 42"/>
          <p:cNvSpPr/>
          <p:nvPr/>
        </p:nvSpPr>
        <p:spPr bwMode="auto">
          <a:xfrm>
            <a:off x="5929313" y="4357688"/>
            <a:ext cx="857250" cy="857250"/>
          </a:xfrm>
          <a:prstGeom prst="rightArrow">
            <a:avLst>
              <a:gd name="adj1" fmla="val 50000"/>
              <a:gd name="adj2" fmla="val 45356"/>
            </a:avLst>
          </a:prstGeom>
          <a:solidFill>
            <a:schemeClr val="accent1">
              <a:lumMod val="60000"/>
              <a:lumOff val="40000"/>
              <a:alpha val="3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425" tIns="27212" rIns="54425" bIns="272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25" dirty="0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4114" name="Рисунок 4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3000375"/>
            <a:ext cx="13525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ятно 1 22"/>
          <p:cNvSpPr/>
          <p:nvPr/>
        </p:nvSpPr>
        <p:spPr>
          <a:xfrm>
            <a:off x="6858000" y="2000250"/>
            <a:ext cx="1785938" cy="714375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НДС-0%</a:t>
            </a:r>
          </a:p>
        </p:txBody>
      </p:sp>
      <p:pic>
        <p:nvPicPr>
          <p:cNvPr id="4116" name="Picture 63" descr="G:\Презент\Брокер.png"/>
          <p:cNvPicPr>
            <a:picLocks noChangeAspect="1" noChangeArrowheads="1"/>
          </p:cNvPicPr>
          <p:nvPr/>
        </p:nvPicPr>
        <p:blipFill>
          <a:blip r:embed="rId5"/>
          <a:srcRect l="21028" r="21144" b="29688"/>
          <a:stretch>
            <a:fillRect/>
          </a:stretch>
        </p:blipFill>
        <p:spPr bwMode="auto">
          <a:xfrm>
            <a:off x="7758113" y="985838"/>
            <a:ext cx="81438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Вертикальный свиток 24"/>
          <p:cNvSpPr/>
          <p:nvPr/>
        </p:nvSpPr>
        <p:spPr>
          <a:xfrm>
            <a:off x="6929438" y="1000125"/>
            <a:ext cx="500062" cy="571500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Умножение 25"/>
          <p:cNvSpPr/>
          <p:nvPr/>
        </p:nvSpPr>
        <p:spPr>
          <a:xfrm>
            <a:off x="7080250" y="715963"/>
            <a:ext cx="635000" cy="712787"/>
          </a:xfrm>
          <a:prstGeom prst="mathMultiply">
            <a:avLst>
              <a:gd name="adj1" fmla="val 108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Нашивка 26"/>
          <p:cNvSpPr/>
          <p:nvPr/>
        </p:nvSpPr>
        <p:spPr>
          <a:xfrm rot="5223427">
            <a:off x="8333581" y="877094"/>
            <a:ext cx="434975" cy="363538"/>
          </a:xfrm>
          <a:prstGeom prst="chevron">
            <a:avLst>
              <a:gd name="adj" fmla="val 8148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42875" y="5500688"/>
            <a:ext cx="5857875" cy="857250"/>
          </a:xfrm>
          <a:prstGeom prst="roundRect">
            <a:avLst/>
          </a:prstGeom>
          <a:solidFill>
            <a:srgbClr val="C0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2700" algn="just"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5. Снижение времени обработки поездов на 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границе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 bwMode="auto">
          <a:xfrm>
            <a:off x="5929313" y="5500688"/>
            <a:ext cx="857250" cy="857250"/>
          </a:xfrm>
          <a:prstGeom prst="rightArrow">
            <a:avLst>
              <a:gd name="adj1" fmla="val 50000"/>
              <a:gd name="adj2" fmla="val 45356"/>
            </a:avLst>
          </a:prstGeom>
          <a:solidFill>
            <a:schemeClr val="accent1">
              <a:lumMod val="60000"/>
              <a:lumOff val="40000"/>
              <a:alpha val="3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425" tIns="27212" rIns="54425" bIns="272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25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32" name="Заголовок 3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Verdana" pitchFamily="34" charset="0"/>
              </a:rPr>
              <a:t>Результаты внедрения электронного документооборота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1714500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Скругленный прямоугольник 148"/>
          <p:cNvSpPr/>
          <p:nvPr/>
        </p:nvSpPr>
        <p:spPr>
          <a:xfrm>
            <a:off x="3714744" y="5214950"/>
            <a:ext cx="5000660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Скругленный прямоугольник 139"/>
          <p:cNvSpPr/>
          <p:nvPr/>
        </p:nvSpPr>
        <p:spPr>
          <a:xfrm>
            <a:off x="1142976" y="857232"/>
            <a:ext cx="1785950" cy="2357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764862"/>
          </a:xfrm>
          <a:prstGeom prst="rect">
            <a:avLst/>
          </a:prstGeom>
          <a:solidFill>
            <a:schemeClr val="bg1">
              <a:lumMod val="5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86" tIns="45692" rIns="91386" bIns="45692" anchor="ctr"/>
          <a:lstStyle/>
          <a:p>
            <a:pPr defTabSz="913879">
              <a:defRPr/>
            </a:pPr>
            <a:endParaRPr lang="ru-RU" sz="2200" dirty="0">
              <a:solidFill>
                <a:srgbClr val="990000"/>
              </a:solidFill>
              <a:latin typeface="Verdana" pitchFamily="34" charset="0"/>
            </a:endParaRP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0" y="6524283"/>
            <a:ext cx="9144000" cy="333717"/>
          </a:xfrm>
          <a:prstGeom prst="rect">
            <a:avLst/>
          </a:prstGeom>
          <a:solidFill>
            <a:schemeClr val="bg1">
              <a:lumMod val="5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61567" tIns="30783" rIns="61567" bIns="30783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7172" name="Picture 4" descr="рж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6957" y="6561239"/>
            <a:ext cx="503462" cy="22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8143"/>
          </a:xfrm>
          <a:noFill/>
        </p:spPr>
        <p:txBody>
          <a:bodyPr>
            <a:normAutofit/>
          </a:bodyPr>
          <a:lstStyle/>
          <a:p>
            <a:r>
              <a:rPr lang="ru-RU" sz="2000" dirty="0" smtClean="0">
                <a:latin typeface="Verdana" pitchFamily="34" charset="0"/>
              </a:rPr>
              <a:t>Схема информационного взаимодействия ОАО «РЖД»</a:t>
            </a:r>
            <a:br>
              <a:rPr lang="ru-RU" sz="2000" dirty="0" smtClean="0">
                <a:latin typeface="Verdana" pitchFamily="34" charset="0"/>
              </a:rPr>
            </a:br>
            <a:r>
              <a:rPr lang="ru-RU" sz="2000" dirty="0" smtClean="0">
                <a:latin typeface="Verdana" pitchFamily="34" charset="0"/>
              </a:rPr>
              <a:t>и ФТС РФ при вывозе товаров</a:t>
            </a: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117854" y="6527643"/>
            <a:ext cx="8712903" cy="21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06" rIns="0" bIns="45706">
            <a:spAutoFit/>
          </a:bodyPr>
          <a:lstStyle/>
          <a:p>
            <a:pPr defTabSz="913879"/>
            <a:r>
              <a:rPr lang="ru-RU" sz="800" dirty="0" smtClean="0">
                <a:latin typeface="Verdana" pitchFamily="34" charset="0"/>
              </a:rPr>
              <a:t>4</a:t>
            </a:r>
            <a:r>
              <a:rPr lang="en-US" sz="800" dirty="0" smtClean="0">
                <a:latin typeface="Verdana" pitchFamily="34" charset="0"/>
              </a:rPr>
              <a:t>|</a:t>
            </a:r>
            <a:endParaRPr lang="ru-RU" sz="800" dirty="0">
              <a:latin typeface="Verdana" pitchFamily="34" charset="0"/>
            </a:endParaRPr>
          </a:p>
        </p:txBody>
      </p:sp>
      <p:cxnSp>
        <p:nvCxnSpPr>
          <p:cNvPr id="519" name="Прямая соединительная линия 334"/>
          <p:cNvCxnSpPr>
            <a:cxnSpLocks noChangeShapeType="1"/>
          </p:cNvCxnSpPr>
          <p:nvPr/>
        </p:nvCxnSpPr>
        <p:spPr bwMode="auto">
          <a:xfrm>
            <a:off x="4714876" y="4143380"/>
            <a:ext cx="1143008" cy="1000132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0" name="Прямая соединительная линия 333"/>
          <p:cNvCxnSpPr>
            <a:cxnSpLocks noChangeShapeType="1"/>
          </p:cNvCxnSpPr>
          <p:nvPr/>
        </p:nvCxnSpPr>
        <p:spPr bwMode="auto">
          <a:xfrm rot="5400000">
            <a:off x="7034726" y="3860392"/>
            <a:ext cx="2678049" cy="31071"/>
          </a:xfrm>
          <a:prstGeom prst="line">
            <a:avLst/>
          </a:prstGeom>
          <a:ln>
            <a:solidFill>
              <a:srgbClr val="C8FF9F"/>
            </a:solidFill>
            <a:headEnd type="triangl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3" name="Прямая соединительная линия 334"/>
          <p:cNvCxnSpPr>
            <a:cxnSpLocks noChangeShapeType="1"/>
          </p:cNvCxnSpPr>
          <p:nvPr/>
        </p:nvCxnSpPr>
        <p:spPr bwMode="auto">
          <a:xfrm rot="10800000">
            <a:off x="3071802" y="1357298"/>
            <a:ext cx="4572032" cy="1588"/>
          </a:xfrm>
          <a:prstGeom prst="line">
            <a:avLst/>
          </a:prstGeom>
          <a:ln>
            <a:solidFill>
              <a:srgbClr val="C8FF9F"/>
            </a:solidFill>
            <a:headEnd type="triangl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525" name="Группа 172"/>
          <p:cNvGrpSpPr>
            <a:grpSpLocks/>
          </p:cNvGrpSpPr>
          <p:nvPr/>
        </p:nvGrpSpPr>
        <p:grpSpPr bwMode="auto">
          <a:xfrm>
            <a:off x="7429520" y="5650898"/>
            <a:ext cx="1267861" cy="778499"/>
            <a:chOff x="7399265" y="4300039"/>
            <a:chExt cx="1269402" cy="786939"/>
          </a:xfrm>
        </p:grpSpPr>
        <p:sp>
          <p:nvSpPr>
            <p:cNvPr id="526" name="Скругленный прямоугольник 16"/>
            <p:cNvSpPr/>
            <p:nvPr/>
          </p:nvSpPr>
          <p:spPr>
            <a:xfrm>
              <a:off x="7399265" y="4355457"/>
              <a:ext cx="1269402" cy="731521"/>
            </a:xfrm>
            <a:prstGeom prst="roundRect">
              <a:avLst/>
            </a:prstGeom>
            <a:solidFill>
              <a:srgbClr val="37CBFF">
                <a:alpha val="34902"/>
              </a:srgbClr>
            </a:solidFill>
            <a:ln w="12700" cmpd="sng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scene3d>
              <a:camera prst="orthographicFront">
                <a:rot lat="19800000" lon="2880000" rev="18000000"/>
              </a:camera>
              <a:lightRig rig="threePt" dir="t"/>
            </a:scene3d>
            <a:sp3d prstMaterial="matte"/>
          </p:spPr>
          <p:txBody>
            <a:bodyPr lIns="45720" tIns="18288" rIns="45720" bIns="18288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 smtClean="0"/>
                <a:t>ЦЭД</a:t>
              </a:r>
              <a:endParaRPr lang="ru-RU" sz="1200" b="1" dirty="0">
                <a:latin typeface="+mn-lt"/>
              </a:endParaRPr>
            </a:p>
          </p:txBody>
        </p:sp>
        <p:pic>
          <p:nvPicPr>
            <p:cNvPr id="527" name="Picture 143" descr="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39207" y="4300039"/>
              <a:ext cx="433388" cy="433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8" name="Группа 172"/>
          <p:cNvGrpSpPr>
            <a:grpSpLocks/>
          </p:cNvGrpSpPr>
          <p:nvPr/>
        </p:nvGrpSpPr>
        <p:grpSpPr bwMode="auto">
          <a:xfrm>
            <a:off x="1500166" y="1000108"/>
            <a:ext cx="1267861" cy="778498"/>
            <a:chOff x="7399265" y="4300039"/>
            <a:chExt cx="1269402" cy="786939"/>
          </a:xfrm>
        </p:grpSpPr>
        <p:sp>
          <p:nvSpPr>
            <p:cNvPr id="529" name="Скругленный прямоугольник 528"/>
            <p:cNvSpPr/>
            <p:nvPr/>
          </p:nvSpPr>
          <p:spPr>
            <a:xfrm>
              <a:off x="7399265" y="4355457"/>
              <a:ext cx="1269402" cy="731521"/>
            </a:xfrm>
            <a:prstGeom prst="roundRect">
              <a:avLst/>
            </a:prstGeom>
            <a:solidFill>
              <a:srgbClr val="37CBFF">
                <a:alpha val="34902"/>
              </a:srgbClr>
            </a:solidFill>
            <a:ln w="12700" cmpd="sng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scene3d>
              <a:camera prst="orthographicFront">
                <a:rot lat="19800000" lon="2880000" rev="18000000"/>
              </a:camera>
              <a:lightRig rig="threePt" dir="t"/>
            </a:scene3d>
            <a:sp3d prstMaterial="matte"/>
          </p:spPr>
          <p:txBody>
            <a:bodyPr lIns="45720" tIns="18288" rIns="45720" bIns="18288"/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latin typeface="+mn-lt"/>
                </a:rPr>
                <a:t>Таможенный</a:t>
              </a:r>
            </a:p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latin typeface="+mn-lt"/>
                </a:rPr>
                <a:t>пост</a:t>
              </a:r>
            </a:p>
          </p:txBody>
        </p:sp>
        <p:pic>
          <p:nvPicPr>
            <p:cNvPr id="530" name="Picture 143" descr="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39207" y="4300039"/>
              <a:ext cx="433388" cy="433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37" name="Прямая соединительная линия 334"/>
          <p:cNvCxnSpPr>
            <a:cxnSpLocks noChangeShapeType="1"/>
          </p:cNvCxnSpPr>
          <p:nvPr/>
        </p:nvCxnSpPr>
        <p:spPr bwMode="auto">
          <a:xfrm rot="10800000">
            <a:off x="3000364" y="2857496"/>
            <a:ext cx="642942" cy="142876"/>
          </a:xfrm>
          <a:prstGeom prst="line">
            <a:avLst/>
          </a:prstGeom>
          <a:noFill/>
          <a:ln w="25400" algn="ctr">
            <a:solidFill>
              <a:srgbClr val="3366FF"/>
            </a:solidFill>
            <a:round/>
            <a:headEnd type="triangle" w="med" len="med"/>
            <a:tailEnd type="triangle" w="med" len="med"/>
          </a:ln>
          <a:effectLst>
            <a:outerShdw dist="25400" dir="14699927" algn="t" rotWithShape="0">
              <a:srgbClr val="000000">
                <a:alpha val="50000"/>
              </a:srgbClr>
            </a:outerShdw>
          </a:effectLst>
        </p:spPr>
      </p:cxnSp>
      <p:cxnSp>
        <p:nvCxnSpPr>
          <p:cNvPr id="538" name="Прямая соединительная линия 334"/>
          <p:cNvCxnSpPr>
            <a:cxnSpLocks noChangeShapeType="1"/>
          </p:cNvCxnSpPr>
          <p:nvPr/>
        </p:nvCxnSpPr>
        <p:spPr bwMode="auto">
          <a:xfrm rot="16200000" flipV="1">
            <a:off x="3821901" y="4393413"/>
            <a:ext cx="928694" cy="714380"/>
          </a:xfrm>
          <a:prstGeom prst="line">
            <a:avLst/>
          </a:prstGeom>
          <a:noFill/>
          <a:ln w="25400" algn="ctr">
            <a:solidFill>
              <a:srgbClr val="3366FF"/>
            </a:solidFill>
            <a:round/>
            <a:headEnd type="triangle" w="med" len="med"/>
            <a:tailEnd type="triangle" w="med" len="med"/>
          </a:ln>
          <a:effectLst>
            <a:outerShdw dist="25400" dir="14699927" algn="t" rotWithShape="0">
              <a:srgbClr val="000000">
                <a:alpha val="50000"/>
              </a:srgbClr>
            </a:outerShdw>
          </a:effectLst>
        </p:spPr>
      </p:cxnSp>
      <p:pic>
        <p:nvPicPr>
          <p:cNvPr id="552" name="Рисунок 130" descr="1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1380" y="2170459"/>
            <a:ext cx="453260" cy="57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3" name="Группа 76"/>
          <p:cNvGrpSpPr>
            <a:grpSpLocks/>
          </p:cNvGrpSpPr>
          <p:nvPr/>
        </p:nvGrpSpPr>
        <p:grpSpPr bwMode="auto">
          <a:xfrm>
            <a:off x="3043665" y="2948957"/>
            <a:ext cx="1657728" cy="1498807"/>
            <a:chOff x="2974255" y="3130560"/>
            <a:chExt cx="1660522" cy="1512886"/>
          </a:xfrm>
        </p:grpSpPr>
        <p:sp>
          <p:nvSpPr>
            <p:cNvPr id="554" name="Овал 553"/>
            <p:cNvSpPr/>
            <p:nvPr/>
          </p:nvSpPr>
          <p:spPr bwMode="auto">
            <a:xfrm>
              <a:off x="2974255" y="3244926"/>
              <a:ext cx="1660522" cy="1398520"/>
            </a:xfrm>
            <a:prstGeom prst="ellipse">
              <a:avLst/>
            </a:prstGeom>
            <a:solidFill>
              <a:srgbClr val="FFC000">
                <a:alpha val="48000"/>
              </a:srgbClr>
            </a:solidFill>
            <a:ln w="127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scene3d>
              <a:camera prst="orthographicFront">
                <a:rot lat="19800000" lon="2880000" rev="18000000"/>
              </a:camera>
              <a:lightRig rig="threePt" dir="t"/>
            </a:scene3d>
            <a:sp3d prstMaterial="matte"/>
          </p:spPr>
          <p:txBody>
            <a:bodyPr wrap="none" lIns="0" tIns="18288" rIns="0" bIns="0" anchor="b" anchorCtr="1"/>
            <a:lstStyle/>
            <a:p>
              <a:pPr algn="ctr" rtl="1">
                <a:defRPr/>
              </a:pPr>
              <a:r>
                <a:rPr lang="ru-RU" b="1" dirty="0"/>
                <a:t>ИВЦ РЖД</a:t>
              </a:r>
            </a:p>
          </p:txBody>
        </p:sp>
        <p:pic>
          <p:nvPicPr>
            <p:cNvPr id="555" name="Picture 2" descr="X:\0work\present\Svetloff\Elements\4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86920" y="3130560"/>
              <a:ext cx="797290" cy="999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6" name="Рисунок 130" descr="11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58006" y="3341994"/>
              <a:ext cx="454736" cy="583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57" name="Picture 267" descr="H:\group1\ЭТРАН\РЖД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75146">
            <a:off x="3626881" y="3379883"/>
            <a:ext cx="542011" cy="35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3" name="Группа 109"/>
          <p:cNvGrpSpPr>
            <a:grpSpLocks/>
          </p:cNvGrpSpPr>
          <p:nvPr/>
        </p:nvGrpSpPr>
        <p:grpSpPr bwMode="auto">
          <a:xfrm>
            <a:off x="5279856" y="2950530"/>
            <a:ext cx="1711612" cy="1568006"/>
            <a:chOff x="5214942" y="3143248"/>
            <a:chExt cx="1714512" cy="1582735"/>
          </a:xfrm>
        </p:grpSpPr>
        <p:pic>
          <p:nvPicPr>
            <p:cNvPr id="564" name="Рисунок 130" descr="11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57338" y="3143248"/>
              <a:ext cx="572116" cy="638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65" name="Группа 107"/>
            <p:cNvGrpSpPr>
              <a:grpSpLocks/>
            </p:cNvGrpSpPr>
            <p:nvPr/>
          </p:nvGrpSpPr>
          <p:grpSpPr bwMode="auto">
            <a:xfrm>
              <a:off x="5214942" y="3214686"/>
              <a:ext cx="1571624" cy="1511297"/>
              <a:chOff x="5007236" y="3943349"/>
              <a:chExt cx="1786217" cy="1786217"/>
            </a:xfrm>
          </p:grpSpPr>
          <p:sp>
            <p:nvSpPr>
              <p:cNvPr id="566" name="Овал 565"/>
              <p:cNvSpPr/>
              <p:nvPr/>
            </p:nvSpPr>
            <p:spPr>
              <a:xfrm>
                <a:off x="5007236" y="3943349"/>
                <a:ext cx="1786217" cy="1786217"/>
              </a:xfrm>
              <a:prstGeom prst="ellipse">
                <a:avLst/>
              </a:prstGeom>
              <a:solidFill>
                <a:srgbClr val="FFC000">
                  <a:alpha val="48000"/>
                </a:srgbClr>
              </a:solidFill>
              <a:ln w="127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>
                  <a:rot lat="19800000" lon="2880000" rev="18000000"/>
                </a:camera>
                <a:lightRig rig="threePt" dir="t"/>
              </a:scene3d>
              <a:sp3d prstMaterial="matte"/>
            </p:spPr>
            <p:txBody>
              <a:bodyPr wrap="none" lIns="0" tIns="18288" rIns="0" bIns="0" anchor="b" anchorCtr="1"/>
              <a:lstStyle/>
              <a:p>
                <a:pPr algn="ctr" rtl="1">
                  <a:defRPr/>
                </a:pPr>
                <a:r>
                  <a:rPr lang="ru-RU" sz="1200" b="1" dirty="0"/>
                  <a:t>Информационный</a:t>
                </a:r>
              </a:p>
              <a:p>
                <a:pPr algn="ctr" rtl="1">
                  <a:defRPr/>
                </a:pPr>
                <a:r>
                  <a:rPr lang="ru-RU" sz="1200" b="1" dirty="0"/>
                  <a:t>оператор</a:t>
                </a:r>
              </a:p>
            </p:txBody>
          </p:sp>
          <p:pic>
            <p:nvPicPr>
              <p:cNvPr id="567" name="Picture 2" descr="X:\0work\present\Svetloff\Elements\4.pn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677409" y="4067405"/>
                <a:ext cx="857250" cy="1120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cxnSp>
        <p:nvCxnSpPr>
          <p:cNvPr id="568" name="Прямая соединительная линия 334"/>
          <p:cNvCxnSpPr>
            <a:cxnSpLocks noChangeShapeType="1"/>
          </p:cNvCxnSpPr>
          <p:nvPr/>
        </p:nvCxnSpPr>
        <p:spPr bwMode="auto">
          <a:xfrm rot="16200000" flipH="1">
            <a:off x="5822165" y="4607727"/>
            <a:ext cx="857256" cy="214314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69" name="Прямая соединительная линия 334"/>
          <p:cNvCxnSpPr>
            <a:cxnSpLocks noChangeShapeType="1"/>
          </p:cNvCxnSpPr>
          <p:nvPr/>
        </p:nvCxnSpPr>
        <p:spPr bwMode="auto">
          <a:xfrm rot="10800000" flipV="1">
            <a:off x="6920150" y="2749221"/>
            <a:ext cx="499221" cy="353863"/>
          </a:xfrm>
          <a:prstGeom prst="line">
            <a:avLst/>
          </a:prstGeom>
          <a:ln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570" name="Группа 83"/>
          <p:cNvGrpSpPr>
            <a:grpSpLocks/>
          </p:cNvGrpSpPr>
          <p:nvPr/>
        </p:nvGrpSpPr>
        <p:grpSpPr bwMode="auto">
          <a:xfrm>
            <a:off x="4638001" y="2536903"/>
            <a:ext cx="2567418" cy="849271"/>
            <a:chOff x="4643438" y="2643182"/>
            <a:chExt cx="2571768" cy="857256"/>
          </a:xfrm>
        </p:grpSpPr>
        <p:cxnSp>
          <p:nvCxnSpPr>
            <p:cNvPr id="571" name="Прямая соединительная линия 334"/>
            <p:cNvCxnSpPr>
              <a:cxnSpLocks noChangeShapeType="1"/>
            </p:cNvCxnSpPr>
            <p:nvPr/>
          </p:nvCxnSpPr>
          <p:spPr bwMode="auto">
            <a:xfrm>
              <a:off x="5429257" y="3000373"/>
              <a:ext cx="1285884" cy="1587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>
              <a:outerShdw dist="25400" dir="14699927" algn="t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572" name="Прямая соединительная линия 334"/>
            <p:cNvCxnSpPr>
              <a:cxnSpLocks noChangeShapeType="1"/>
            </p:cNvCxnSpPr>
            <p:nvPr/>
          </p:nvCxnSpPr>
          <p:spPr bwMode="auto">
            <a:xfrm flipV="1">
              <a:off x="6715141" y="2643182"/>
              <a:ext cx="500065" cy="35084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>
              <a:outerShdw dist="25400" dir="14699927" algn="t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573" name="Прямая соединительная линия 334"/>
            <p:cNvCxnSpPr>
              <a:cxnSpLocks noChangeShapeType="1"/>
            </p:cNvCxnSpPr>
            <p:nvPr/>
          </p:nvCxnSpPr>
          <p:spPr bwMode="auto">
            <a:xfrm rot="10800000" flipV="1">
              <a:off x="4643438" y="3000373"/>
              <a:ext cx="785819" cy="500065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>
              <a:outerShdw dist="25400" dir="14699927" algn="t" rotWithShape="0">
                <a:srgbClr val="000000">
                  <a:alpha val="50000"/>
                </a:srgbClr>
              </a:outerShdw>
            </a:effectLst>
          </p:spPr>
        </p:cxnSp>
      </p:grpSp>
      <p:grpSp>
        <p:nvGrpSpPr>
          <p:cNvPr id="574" name="Группа 83"/>
          <p:cNvGrpSpPr>
            <a:grpSpLocks/>
          </p:cNvGrpSpPr>
          <p:nvPr/>
        </p:nvGrpSpPr>
        <p:grpSpPr bwMode="auto">
          <a:xfrm>
            <a:off x="4209649" y="5357826"/>
            <a:ext cx="1148169" cy="1110345"/>
            <a:chOff x="4786314" y="2357430"/>
            <a:chExt cx="1358900" cy="1472705"/>
          </a:xfrm>
        </p:grpSpPr>
        <p:pic>
          <p:nvPicPr>
            <p:cNvPr id="575" name="Picture 64" descr="G:\Презент\Станция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86314" y="2357430"/>
              <a:ext cx="1358900" cy="116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6" name="Прямоугольник 86"/>
            <p:cNvSpPr>
              <a:spLocks noChangeArrowheads="1"/>
            </p:cNvSpPr>
            <p:nvPr/>
          </p:nvSpPr>
          <p:spPr bwMode="auto">
            <a:xfrm>
              <a:off x="4961519" y="3563128"/>
              <a:ext cx="1079590" cy="267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ru-RU" sz="1100" b="1" dirty="0"/>
                <a:t>Станция</a:t>
              </a:r>
              <a:br>
                <a:rPr lang="ru-RU" sz="1100" b="1" dirty="0"/>
              </a:br>
              <a:r>
                <a:rPr lang="ru-RU" sz="1100" b="1" dirty="0"/>
                <a:t>отправления</a:t>
              </a:r>
            </a:p>
          </p:txBody>
        </p:sp>
      </p:grpSp>
      <p:grpSp>
        <p:nvGrpSpPr>
          <p:cNvPr id="577" name="Группа 87"/>
          <p:cNvGrpSpPr>
            <a:grpSpLocks/>
          </p:cNvGrpSpPr>
          <p:nvPr/>
        </p:nvGrpSpPr>
        <p:grpSpPr bwMode="auto">
          <a:xfrm>
            <a:off x="1493636" y="1935205"/>
            <a:ext cx="1149538" cy="1136605"/>
            <a:chOff x="4786314" y="2357430"/>
            <a:chExt cx="1358900" cy="1507538"/>
          </a:xfrm>
        </p:grpSpPr>
        <p:pic>
          <p:nvPicPr>
            <p:cNvPr id="578" name="Picture 64" descr="G:\Презент\Станция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86314" y="2357430"/>
              <a:ext cx="1358900" cy="116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9" name="Прямоугольник 90"/>
            <p:cNvSpPr>
              <a:spLocks noChangeArrowheads="1"/>
            </p:cNvSpPr>
            <p:nvPr/>
          </p:nvSpPr>
          <p:spPr bwMode="auto">
            <a:xfrm>
              <a:off x="4839212" y="3589205"/>
              <a:ext cx="1074959" cy="27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ru-RU" sz="1100" b="1" dirty="0"/>
                <a:t>Пограничная</a:t>
              </a:r>
            </a:p>
            <a:p>
              <a:pPr algn="ctr">
                <a:lnSpc>
                  <a:spcPct val="60000"/>
                </a:lnSpc>
              </a:pPr>
              <a:r>
                <a:rPr lang="ru-RU" sz="1100" b="1" dirty="0"/>
                <a:t>станция </a:t>
              </a:r>
            </a:p>
          </p:txBody>
        </p:sp>
      </p:grpSp>
      <p:grpSp>
        <p:nvGrpSpPr>
          <p:cNvPr id="580" name="Группа 91"/>
          <p:cNvGrpSpPr>
            <a:grpSpLocks/>
          </p:cNvGrpSpPr>
          <p:nvPr/>
        </p:nvGrpSpPr>
        <p:grpSpPr bwMode="auto">
          <a:xfrm>
            <a:off x="7704640" y="1404541"/>
            <a:ext cx="1234579" cy="1132362"/>
            <a:chOff x="478389" y="4786322"/>
            <a:chExt cx="1378967" cy="1501328"/>
          </a:xfrm>
        </p:grpSpPr>
        <p:pic>
          <p:nvPicPr>
            <p:cNvPr id="581" name="Picture 65" descr="G:\Презент\ГНИВЦ.png"/>
            <p:cNvPicPr>
              <a:picLocks noChangeAspect="1" noChangeArrowheads="1"/>
            </p:cNvPicPr>
            <p:nvPr/>
          </p:nvPicPr>
          <p:blipFill>
            <a:blip r:embed="rId9"/>
            <a:srcRect l="17999" r="14499" b="16322"/>
            <a:stretch>
              <a:fillRect/>
            </a:stretch>
          </p:blipFill>
          <p:spPr bwMode="auto">
            <a:xfrm>
              <a:off x="642910" y="4786322"/>
              <a:ext cx="107157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2" name="Прямоугольник 93"/>
            <p:cNvSpPr>
              <a:spLocks noChangeArrowheads="1"/>
            </p:cNvSpPr>
            <p:nvPr/>
          </p:nvSpPr>
          <p:spPr bwMode="auto">
            <a:xfrm>
              <a:off x="478389" y="6072206"/>
              <a:ext cx="137896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400" b="1"/>
                <a:t>ГНИВЦ ФТС РФ</a:t>
              </a:r>
            </a:p>
          </p:txBody>
        </p:sp>
      </p:grpSp>
      <p:grpSp>
        <p:nvGrpSpPr>
          <p:cNvPr id="583" name="Группа 94"/>
          <p:cNvGrpSpPr>
            <a:grpSpLocks/>
          </p:cNvGrpSpPr>
          <p:nvPr/>
        </p:nvGrpSpPr>
        <p:grpSpPr bwMode="auto">
          <a:xfrm>
            <a:off x="5786447" y="5472515"/>
            <a:ext cx="1928825" cy="885443"/>
            <a:chOff x="2714610" y="2428868"/>
            <a:chExt cx="2001192" cy="980754"/>
          </a:xfrm>
        </p:grpSpPr>
        <p:pic>
          <p:nvPicPr>
            <p:cNvPr id="584" name="Picture 63" descr="G:\Презент\Брокер.png"/>
            <p:cNvPicPr>
              <a:picLocks noChangeAspect="1" noChangeArrowheads="1"/>
            </p:cNvPicPr>
            <p:nvPr/>
          </p:nvPicPr>
          <p:blipFill>
            <a:blip r:embed="rId10"/>
            <a:srcRect l="21028" r="21144" b="29688"/>
            <a:stretch>
              <a:fillRect/>
            </a:stretch>
          </p:blipFill>
          <p:spPr bwMode="auto">
            <a:xfrm>
              <a:off x="2928926" y="2428868"/>
              <a:ext cx="785818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5" name="Прямоугольник 96"/>
            <p:cNvSpPr>
              <a:spLocks noChangeArrowheads="1"/>
            </p:cNvSpPr>
            <p:nvPr/>
          </p:nvSpPr>
          <p:spPr bwMode="auto">
            <a:xfrm>
              <a:off x="2714610" y="3071809"/>
              <a:ext cx="2001192" cy="33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000" b="1" dirty="0"/>
                <a:t>Грузоотправитель</a:t>
              </a:r>
              <a:br>
                <a:rPr lang="ru-RU" sz="1000" b="1" dirty="0"/>
              </a:br>
              <a:r>
                <a:rPr lang="ru-RU" sz="1000" b="1" dirty="0"/>
                <a:t>(таможенный представитель)</a:t>
              </a:r>
            </a:p>
          </p:txBody>
        </p:sp>
      </p:grpSp>
      <p:grpSp>
        <p:nvGrpSpPr>
          <p:cNvPr id="586" name="Группа 53"/>
          <p:cNvGrpSpPr>
            <a:grpSpLocks/>
          </p:cNvGrpSpPr>
          <p:nvPr/>
        </p:nvGrpSpPr>
        <p:grpSpPr bwMode="auto">
          <a:xfrm>
            <a:off x="3071802" y="2214554"/>
            <a:ext cx="263081" cy="591344"/>
            <a:chOff x="1785918" y="5786454"/>
            <a:chExt cx="263006" cy="596913"/>
          </a:xfrm>
        </p:grpSpPr>
        <p:pic>
          <p:nvPicPr>
            <p:cNvPr id="587" name="Picture 116" descr="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785918" y="5786454"/>
              <a:ext cx="263006" cy="59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8" name="Прямоугольник 587"/>
            <p:cNvSpPr/>
            <p:nvPr/>
          </p:nvSpPr>
          <p:spPr>
            <a:xfrm rot="19660999">
              <a:off x="1787571" y="6019122"/>
              <a:ext cx="249577" cy="15389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ru-RU" sz="1000" b="1" dirty="0">
                  <a:ln w="635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ТТН</a:t>
              </a:r>
            </a:p>
          </p:txBody>
        </p:sp>
      </p:grpSp>
      <p:grpSp>
        <p:nvGrpSpPr>
          <p:cNvPr id="593" name="Группа 50"/>
          <p:cNvGrpSpPr>
            <a:grpSpLocks/>
          </p:cNvGrpSpPr>
          <p:nvPr/>
        </p:nvGrpSpPr>
        <p:grpSpPr bwMode="auto">
          <a:xfrm>
            <a:off x="8800387" y="5786462"/>
            <a:ext cx="263733" cy="591345"/>
            <a:chOff x="1785918" y="5786454"/>
            <a:chExt cx="263006" cy="596913"/>
          </a:xfrm>
        </p:grpSpPr>
        <p:pic>
          <p:nvPicPr>
            <p:cNvPr id="595" name="Picture 116" descr="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785918" y="5786454"/>
              <a:ext cx="263006" cy="59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6" name="Прямоугольник 595"/>
            <p:cNvSpPr/>
            <p:nvPr/>
          </p:nvSpPr>
          <p:spPr>
            <a:xfrm rot="19660999">
              <a:off x="1837230" y="6018387"/>
              <a:ext cx="150267" cy="15533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ru-RU" sz="1000" b="1" dirty="0" smtClean="0">
                  <a:ln w="635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ДТ</a:t>
              </a:r>
              <a:endParaRPr lang="ru-RU" sz="1000" b="1" dirty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597" name="Группа 53"/>
          <p:cNvGrpSpPr>
            <a:grpSpLocks/>
          </p:cNvGrpSpPr>
          <p:nvPr/>
        </p:nvGrpSpPr>
        <p:grpSpPr bwMode="auto">
          <a:xfrm>
            <a:off x="3981883" y="3389320"/>
            <a:ext cx="263081" cy="591344"/>
            <a:chOff x="1785918" y="5786454"/>
            <a:chExt cx="263006" cy="596913"/>
          </a:xfrm>
        </p:grpSpPr>
        <p:pic>
          <p:nvPicPr>
            <p:cNvPr id="598" name="Picture 116" descr="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785918" y="5786454"/>
              <a:ext cx="263006" cy="59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9" name="Прямоугольник 598"/>
            <p:cNvSpPr/>
            <p:nvPr/>
          </p:nvSpPr>
          <p:spPr>
            <a:xfrm rot="19660999">
              <a:off x="1787571" y="6019122"/>
              <a:ext cx="249577" cy="15389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ru-RU" sz="1000" b="1" dirty="0">
                  <a:ln w="635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ТТН</a:t>
              </a:r>
            </a:p>
          </p:txBody>
        </p:sp>
      </p:grpSp>
      <p:grpSp>
        <p:nvGrpSpPr>
          <p:cNvPr id="600" name="Группа 53"/>
          <p:cNvGrpSpPr>
            <a:grpSpLocks/>
          </p:cNvGrpSpPr>
          <p:nvPr/>
        </p:nvGrpSpPr>
        <p:grpSpPr bwMode="auto">
          <a:xfrm>
            <a:off x="4054785" y="3425493"/>
            <a:ext cx="263081" cy="591344"/>
            <a:chOff x="1785918" y="5786454"/>
            <a:chExt cx="263006" cy="596913"/>
          </a:xfrm>
        </p:grpSpPr>
        <p:pic>
          <p:nvPicPr>
            <p:cNvPr id="601" name="Picture 116" descr="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785918" y="5786454"/>
              <a:ext cx="263006" cy="59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2" name="Прямоугольник 601"/>
            <p:cNvSpPr/>
            <p:nvPr/>
          </p:nvSpPr>
          <p:spPr>
            <a:xfrm rot="19660999">
              <a:off x="1787571" y="6019122"/>
              <a:ext cx="249577" cy="15389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ru-RU" sz="1000" b="1" dirty="0">
                  <a:ln w="635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ТТН</a:t>
              </a:r>
            </a:p>
          </p:txBody>
        </p:sp>
      </p:grpSp>
      <p:grpSp>
        <p:nvGrpSpPr>
          <p:cNvPr id="603" name="Группа 53"/>
          <p:cNvGrpSpPr>
            <a:grpSpLocks/>
          </p:cNvGrpSpPr>
          <p:nvPr/>
        </p:nvGrpSpPr>
        <p:grpSpPr bwMode="auto">
          <a:xfrm>
            <a:off x="4127687" y="3461665"/>
            <a:ext cx="263081" cy="591344"/>
            <a:chOff x="1785918" y="5786454"/>
            <a:chExt cx="263006" cy="596913"/>
          </a:xfrm>
        </p:grpSpPr>
        <p:pic>
          <p:nvPicPr>
            <p:cNvPr id="604" name="Picture 116" descr="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785918" y="5786454"/>
              <a:ext cx="263006" cy="59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5" name="Прямоугольник 604"/>
            <p:cNvSpPr/>
            <p:nvPr/>
          </p:nvSpPr>
          <p:spPr>
            <a:xfrm rot="19660999">
              <a:off x="1787571" y="6019122"/>
              <a:ext cx="249577" cy="15389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ru-RU" sz="1000" b="1" dirty="0">
                  <a:ln w="635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ТТН</a:t>
              </a:r>
            </a:p>
          </p:txBody>
        </p:sp>
      </p:grpSp>
      <p:grpSp>
        <p:nvGrpSpPr>
          <p:cNvPr id="609" name="Группа 53"/>
          <p:cNvGrpSpPr>
            <a:grpSpLocks/>
          </p:cNvGrpSpPr>
          <p:nvPr/>
        </p:nvGrpSpPr>
        <p:grpSpPr bwMode="auto">
          <a:xfrm>
            <a:off x="4286248" y="4572008"/>
            <a:ext cx="263081" cy="591344"/>
            <a:chOff x="1785918" y="5786454"/>
            <a:chExt cx="263006" cy="596913"/>
          </a:xfrm>
        </p:grpSpPr>
        <p:pic>
          <p:nvPicPr>
            <p:cNvPr id="610" name="Picture 116" descr="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785918" y="5786454"/>
              <a:ext cx="263006" cy="59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1" name="Прямоугольник 610"/>
            <p:cNvSpPr/>
            <p:nvPr/>
          </p:nvSpPr>
          <p:spPr>
            <a:xfrm rot="19660999">
              <a:off x="1787571" y="6019122"/>
              <a:ext cx="249577" cy="15389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ru-RU" sz="1000" b="1" dirty="0">
                  <a:ln w="635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ТТН</a:t>
              </a:r>
            </a:p>
          </p:txBody>
        </p:sp>
      </p:grpSp>
      <p:grpSp>
        <p:nvGrpSpPr>
          <p:cNvPr id="613" name="Группа 50"/>
          <p:cNvGrpSpPr>
            <a:grpSpLocks/>
          </p:cNvGrpSpPr>
          <p:nvPr/>
        </p:nvGrpSpPr>
        <p:grpSpPr bwMode="auto">
          <a:xfrm>
            <a:off x="5072066" y="1071546"/>
            <a:ext cx="285752" cy="642942"/>
            <a:chOff x="1785918" y="5786454"/>
            <a:chExt cx="263006" cy="596913"/>
          </a:xfrm>
        </p:grpSpPr>
        <p:pic>
          <p:nvPicPr>
            <p:cNvPr id="614" name="Picture 116" descr="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785918" y="5786454"/>
              <a:ext cx="263006" cy="59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" name="Прямоугольник 614"/>
            <p:cNvSpPr/>
            <p:nvPr/>
          </p:nvSpPr>
          <p:spPr>
            <a:xfrm rot="19660999">
              <a:off x="1843015" y="6024632"/>
              <a:ext cx="138688" cy="14287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ru-RU" sz="1000" b="1" dirty="0" smtClean="0">
                  <a:ln w="635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ДТ</a:t>
              </a:r>
              <a:endParaRPr lang="ru-RU" sz="1000" b="1" dirty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616" name="Group 80"/>
          <p:cNvGrpSpPr>
            <a:grpSpLocks/>
          </p:cNvGrpSpPr>
          <p:nvPr/>
        </p:nvGrpSpPr>
        <p:grpSpPr bwMode="auto">
          <a:xfrm>
            <a:off x="7279906" y="5270298"/>
            <a:ext cx="784488" cy="339709"/>
            <a:chOff x="33" y="2137"/>
            <a:chExt cx="815" cy="456"/>
          </a:xfrm>
        </p:grpSpPr>
        <p:sp>
          <p:nvSpPr>
            <p:cNvPr id="617" name="AutoShape 20"/>
            <p:cNvSpPr>
              <a:spLocks noChangeArrowheads="1"/>
            </p:cNvSpPr>
            <p:nvPr/>
          </p:nvSpPr>
          <p:spPr bwMode="auto">
            <a:xfrm>
              <a:off x="33" y="2137"/>
              <a:ext cx="815" cy="452"/>
            </a:xfrm>
            <a:prstGeom prst="wedgeRoundRectCallout">
              <a:avLst>
                <a:gd name="adj1" fmla="val 4847"/>
                <a:gd name="adj2" fmla="val 84241"/>
                <a:gd name="adj3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3175B5"/>
                </a:gs>
              </a:gsLst>
              <a:lin ang="2700000" scaled="1"/>
            </a:gradFill>
            <a:ln w="9525">
              <a:solidFill>
                <a:srgbClr val="3175B5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" name="Text Box 21"/>
            <p:cNvSpPr txBox="1">
              <a:spLocks noChangeArrowheads="1"/>
            </p:cNvSpPr>
            <p:nvPr/>
          </p:nvSpPr>
          <p:spPr bwMode="auto">
            <a:xfrm>
              <a:off x="107" y="2143"/>
              <a:ext cx="727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00" b="1">
                  <a:solidFill>
                    <a:srgbClr val="336699"/>
                  </a:solidFill>
                </a:rPr>
                <a:t>Выпуск разрешен</a:t>
              </a:r>
            </a:p>
          </p:txBody>
        </p:sp>
      </p:grpSp>
      <p:grpSp>
        <p:nvGrpSpPr>
          <p:cNvPr id="619" name="Группа 160"/>
          <p:cNvGrpSpPr>
            <a:grpSpLocks/>
          </p:cNvGrpSpPr>
          <p:nvPr/>
        </p:nvGrpSpPr>
        <p:grpSpPr bwMode="auto">
          <a:xfrm>
            <a:off x="8786842" y="5214950"/>
            <a:ext cx="291608" cy="597635"/>
            <a:chOff x="4352922" y="4889520"/>
            <a:chExt cx="292104" cy="603255"/>
          </a:xfrm>
        </p:grpSpPr>
        <p:grpSp>
          <p:nvGrpSpPr>
            <p:cNvPr id="620" name="Группа 57"/>
            <p:cNvGrpSpPr>
              <a:grpSpLocks/>
            </p:cNvGrpSpPr>
            <p:nvPr/>
          </p:nvGrpSpPr>
          <p:grpSpPr bwMode="auto">
            <a:xfrm>
              <a:off x="4352922" y="4889520"/>
              <a:ext cx="263525" cy="596900"/>
              <a:chOff x="1785918" y="5786454"/>
              <a:chExt cx="263006" cy="596913"/>
            </a:xfrm>
          </p:grpSpPr>
          <p:pic>
            <p:nvPicPr>
              <p:cNvPr id="622" name="Picture 116" descr="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1785918" y="5786454"/>
                <a:ext cx="263006" cy="596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23" name="Прямоугольник 622"/>
              <p:cNvSpPr/>
              <p:nvPr/>
            </p:nvSpPr>
            <p:spPr>
              <a:xfrm rot="19660999">
                <a:off x="1791332" y="6019123"/>
                <a:ext cx="242054" cy="153888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ru-RU" sz="1000" b="1" dirty="0">
                    <a:ln w="635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ГТД</a:t>
                </a:r>
              </a:p>
            </p:txBody>
          </p:sp>
        </p:grpSp>
        <p:pic>
          <p:nvPicPr>
            <p:cNvPr id="621" name="Picture 63" descr="печать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506913" y="5218137"/>
              <a:ext cx="13811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24" name="Группа 63"/>
          <p:cNvGrpSpPr>
            <a:grpSpLocks/>
          </p:cNvGrpSpPr>
          <p:nvPr/>
        </p:nvGrpSpPr>
        <p:grpSpPr bwMode="auto">
          <a:xfrm>
            <a:off x="8792080" y="4589006"/>
            <a:ext cx="280514" cy="625944"/>
            <a:chOff x="6500831" y="6072205"/>
            <a:chExt cx="281738" cy="631825"/>
          </a:xfrm>
        </p:grpSpPr>
        <p:grpSp>
          <p:nvGrpSpPr>
            <p:cNvPr id="625" name="Группа 123"/>
            <p:cNvGrpSpPr>
              <a:grpSpLocks/>
            </p:cNvGrpSpPr>
            <p:nvPr/>
          </p:nvGrpSpPr>
          <p:grpSpPr bwMode="auto">
            <a:xfrm>
              <a:off x="6500831" y="6072205"/>
              <a:ext cx="263006" cy="596913"/>
              <a:chOff x="1785923" y="5786453"/>
              <a:chExt cx="263006" cy="596913"/>
            </a:xfrm>
          </p:grpSpPr>
          <p:pic>
            <p:nvPicPr>
              <p:cNvPr id="627" name="Picture 116" descr="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1785923" y="5786453"/>
                <a:ext cx="263006" cy="596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28" name="Прямоугольник 627"/>
              <p:cNvSpPr/>
              <p:nvPr/>
            </p:nvSpPr>
            <p:spPr>
              <a:xfrm rot="19660999">
                <a:off x="1787325" y="6019123"/>
                <a:ext cx="250069" cy="153888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ru-RU" sz="1000" b="1" dirty="0">
                    <a:ln w="635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ТТН</a:t>
                </a:r>
              </a:p>
            </p:txBody>
          </p:sp>
        </p:grpSp>
        <p:pic>
          <p:nvPicPr>
            <p:cNvPr id="626" name="Picture 63" descr="печать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643702" y="6429396"/>
              <a:ext cx="138867" cy="274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29" name="Группа 50"/>
          <p:cNvGrpSpPr>
            <a:grpSpLocks/>
          </p:cNvGrpSpPr>
          <p:nvPr/>
        </p:nvGrpSpPr>
        <p:grpSpPr bwMode="auto">
          <a:xfrm>
            <a:off x="6094869" y="4409292"/>
            <a:ext cx="263081" cy="591344"/>
            <a:chOff x="1785918" y="5786454"/>
            <a:chExt cx="263006" cy="596913"/>
          </a:xfrm>
        </p:grpSpPr>
        <p:pic>
          <p:nvPicPr>
            <p:cNvPr id="630" name="Picture 116" descr="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785918" y="5786454"/>
              <a:ext cx="263006" cy="59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1" name="Прямоугольник 630"/>
            <p:cNvSpPr/>
            <p:nvPr/>
          </p:nvSpPr>
          <p:spPr>
            <a:xfrm rot="19660999">
              <a:off x="1827567" y="6019122"/>
              <a:ext cx="169583" cy="15389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ru-RU" sz="1000" b="1" dirty="0">
                  <a:ln w="635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ДТ</a:t>
              </a:r>
            </a:p>
          </p:txBody>
        </p:sp>
      </p:grpSp>
      <p:grpSp>
        <p:nvGrpSpPr>
          <p:cNvPr id="632" name="Группа 50"/>
          <p:cNvGrpSpPr>
            <a:grpSpLocks/>
          </p:cNvGrpSpPr>
          <p:nvPr/>
        </p:nvGrpSpPr>
        <p:grpSpPr bwMode="auto">
          <a:xfrm>
            <a:off x="5127968" y="4357694"/>
            <a:ext cx="262822" cy="591344"/>
            <a:chOff x="1785918" y="5786454"/>
            <a:chExt cx="263006" cy="596913"/>
          </a:xfrm>
        </p:grpSpPr>
        <p:pic>
          <p:nvPicPr>
            <p:cNvPr id="633" name="Picture 116" descr="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785918" y="5786454"/>
              <a:ext cx="263006" cy="59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4" name="Прямоугольник 633"/>
            <p:cNvSpPr/>
            <p:nvPr/>
          </p:nvSpPr>
          <p:spPr>
            <a:xfrm rot="19660999">
              <a:off x="1808092" y="6018399"/>
              <a:ext cx="208536" cy="15533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ru-RU" sz="1000" b="1" dirty="0" smtClean="0">
                  <a:ln w="635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ТТН</a:t>
              </a:r>
            </a:p>
          </p:txBody>
        </p:sp>
      </p:grpSp>
      <p:grpSp>
        <p:nvGrpSpPr>
          <p:cNvPr id="642" name="Группа 80"/>
          <p:cNvGrpSpPr>
            <a:grpSpLocks/>
          </p:cNvGrpSpPr>
          <p:nvPr/>
        </p:nvGrpSpPr>
        <p:grpSpPr bwMode="auto">
          <a:xfrm>
            <a:off x="428596" y="1714099"/>
            <a:ext cx="857256" cy="4784690"/>
            <a:chOff x="-1879906" y="1714101"/>
            <a:chExt cx="857258" cy="4784722"/>
          </a:xfrm>
        </p:grpSpPr>
        <p:sp>
          <p:nvSpPr>
            <p:cNvPr id="643" name="TextBox 337"/>
            <p:cNvSpPr txBox="1">
              <a:spLocks noChangeArrowheads="1"/>
            </p:cNvSpPr>
            <p:nvPr/>
          </p:nvSpPr>
          <p:spPr bwMode="auto">
            <a:xfrm rot="16200000">
              <a:off x="-3113186" y="4857594"/>
              <a:ext cx="2805116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Сопредельное государство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4" name="TextBox 337"/>
            <p:cNvSpPr txBox="1">
              <a:spLocks noChangeArrowheads="1"/>
            </p:cNvSpPr>
            <p:nvPr/>
          </p:nvSpPr>
          <p:spPr bwMode="auto">
            <a:xfrm rot="16200000">
              <a:off x="-2370660" y="5081417"/>
              <a:ext cx="2357470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Российская Федерация</a:t>
              </a:r>
            </a:p>
          </p:txBody>
        </p:sp>
        <p:grpSp>
          <p:nvGrpSpPr>
            <p:cNvPr id="645" name="Group 31"/>
            <p:cNvGrpSpPr>
              <a:grpSpLocks/>
            </p:cNvGrpSpPr>
            <p:nvPr/>
          </p:nvGrpSpPr>
          <p:grpSpPr bwMode="auto">
            <a:xfrm>
              <a:off x="-1522625" y="1714101"/>
              <a:ext cx="214225" cy="4784722"/>
              <a:chOff x="430046" y="1117"/>
              <a:chExt cx="214225" cy="2986"/>
            </a:xfrm>
          </p:grpSpPr>
          <p:sp>
            <p:nvSpPr>
              <p:cNvPr id="646" name="Line 32"/>
              <p:cNvSpPr>
                <a:spLocks noChangeShapeType="1"/>
              </p:cNvSpPr>
              <p:nvPr/>
            </p:nvSpPr>
            <p:spPr bwMode="auto">
              <a:xfrm>
                <a:off x="501396" y="1117"/>
                <a:ext cx="0" cy="2943"/>
              </a:xfrm>
              <a:prstGeom prst="line">
                <a:avLst/>
              </a:prstGeom>
              <a:noFill/>
              <a:ln w="60325" cmpd="sng">
                <a:solidFill>
                  <a:srgbClr val="FF5050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647" name="Picture 33" descr="пограничный столб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 flipH="1">
                <a:off x="430046" y="3569"/>
                <a:ext cx="214225" cy="5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3" name="Плюс 162"/>
          <p:cNvSpPr/>
          <p:nvPr/>
        </p:nvSpPr>
        <p:spPr bwMode="auto">
          <a:xfrm rot="2254045">
            <a:off x="8800997" y="5340757"/>
            <a:ext cx="280515" cy="300391"/>
          </a:xfrm>
          <a:prstGeom prst="mathPlus">
            <a:avLst/>
          </a:prstGeom>
          <a:solidFill>
            <a:srgbClr val="FF0000">
              <a:alpha val="30000"/>
            </a:srgbClr>
          </a:solidFill>
          <a:ln w="12700" cap="sq" cmpd="dbl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69" name="Группа 50"/>
          <p:cNvGrpSpPr>
            <a:grpSpLocks/>
          </p:cNvGrpSpPr>
          <p:nvPr/>
        </p:nvGrpSpPr>
        <p:grpSpPr bwMode="auto">
          <a:xfrm>
            <a:off x="5500694" y="1071546"/>
            <a:ext cx="262822" cy="591344"/>
            <a:chOff x="1785918" y="5786454"/>
            <a:chExt cx="263006" cy="596913"/>
          </a:xfrm>
        </p:grpSpPr>
        <p:pic>
          <p:nvPicPr>
            <p:cNvPr id="170" name="Picture 116" descr="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785918" y="5786454"/>
              <a:ext cx="263006" cy="59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1" name="Прямоугольник 170"/>
            <p:cNvSpPr/>
            <p:nvPr/>
          </p:nvSpPr>
          <p:spPr>
            <a:xfrm rot="19660999">
              <a:off x="1808092" y="6018399"/>
              <a:ext cx="208536" cy="15533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ru-RU" sz="1000" b="1" dirty="0" smtClean="0">
                  <a:ln w="635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ТТН</a:t>
              </a:r>
            </a:p>
          </p:txBody>
        </p:sp>
      </p:grpSp>
      <p:grpSp>
        <p:nvGrpSpPr>
          <p:cNvPr id="172" name="Группа 50"/>
          <p:cNvGrpSpPr>
            <a:grpSpLocks/>
          </p:cNvGrpSpPr>
          <p:nvPr/>
        </p:nvGrpSpPr>
        <p:grpSpPr bwMode="auto">
          <a:xfrm>
            <a:off x="3357554" y="2214554"/>
            <a:ext cx="263081" cy="591344"/>
            <a:chOff x="1785918" y="5786454"/>
            <a:chExt cx="263006" cy="596913"/>
          </a:xfrm>
        </p:grpSpPr>
        <p:pic>
          <p:nvPicPr>
            <p:cNvPr id="173" name="Picture 116" descr="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785918" y="5786454"/>
              <a:ext cx="263006" cy="59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" name="Прямоугольник 173"/>
            <p:cNvSpPr/>
            <p:nvPr/>
          </p:nvSpPr>
          <p:spPr>
            <a:xfrm rot="19660999">
              <a:off x="1827567" y="6019122"/>
              <a:ext cx="169583" cy="15389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ru-RU" sz="1000" b="1" dirty="0">
                  <a:ln w="635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ДТ</a:t>
              </a:r>
            </a:p>
          </p:txBody>
        </p:sp>
      </p:grpSp>
      <p:grpSp>
        <p:nvGrpSpPr>
          <p:cNvPr id="177" name="Группа 50"/>
          <p:cNvGrpSpPr>
            <a:grpSpLocks/>
          </p:cNvGrpSpPr>
          <p:nvPr/>
        </p:nvGrpSpPr>
        <p:grpSpPr bwMode="auto">
          <a:xfrm>
            <a:off x="4071934" y="4214818"/>
            <a:ext cx="263081" cy="591344"/>
            <a:chOff x="1785918" y="5786454"/>
            <a:chExt cx="263006" cy="596913"/>
          </a:xfrm>
        </p:grpSpPr>
        <p:pic>
          <p:nvPicPr>
            <p:cNvPr id="178" name="Picture 116" descr="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785918" y="5786454"/>
              <a:ext cx="263006" cy="59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9" name="Прямоугольник 178"/>
            <p:cNvSpPr/>
            <p:nvPr/>
          </p:nvSpPr>
          <p:spPr>
            <a:xfrm rot="19660999">
              <a:off x="1827567" y="6019122"/>
              <a:ext cx="169583" cy="15389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ru-RU" sz="1000" b="1" dirty="0">
                  <a:ln w="635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ДТ</a:t>
              </a:r>
            </a:p>
          </p:txBody>
        </p:sp>
      </p:grpSp>
      <p:grpSp>
        <p:nvGrpSpPr>
          <p:cNvPr id="181" name="Группа 50"/>
          <p:cNvGrpSpPr>
            <a:grpSpLocks/>
          </p:cNvGrpSpPr>
          <p:nvPr/>
        </p:nvGrpSpPr>
        <p:grpSpPr bwMode="auto">
          <a:xfrm>
            <a:off x="7072330" y="2643182"/>
            <a:ext cx="263081" cy="591344"/>
            <a:chOff x="1785918" y="5786454"/>
            <a:chExt cx="263006" cy="596913"/>
          </a:xfrm>
        </p:grpSpPr>
        <p:pic>
          <p:nvPicPr>
            <p:cNvPr id="182" name="Picture 116" descr="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785918" y="5786454"/>
              <a:ext cx="263006" cy="59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3" name="Прямоугольник 182"/>
            <p:cNvSpPr/>
            <p:nvPr/>
          </p:nvSpPr>
          <p:spPr>
            <a:xfrm rot="19660999">
              <a:off x="1827567" y="6019122"/>
              <a:ext cx="169583" cy="15389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ru-RU" sz="1000" b="1" dirty="0">
                  <a:ln w="635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ДТ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1600200"/>
          <a:ext cx="4786314" cy="5114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bg1">
              <a:lumMod val="5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86" tIns="45692" rIns="91386" bIns="45692" anchor="ctr">
            <a:normAutofit/>
          </a:bodyPr>
          <a:lstStyle/>
          <a:p>
            <a:pPr algn="ctr" defTabSz="913879">
              <a:defRPr/>
            </a:pPr>
            <a:r>
              <a:rPr lang="ru-RU" sz="2000" dirty="0" smtClean="0">
                <a:latin typeface="Verdana" pitchFamily="34" charset="0"/>
              </a:rPr>
              <a:t> Электронное взаимодействие участников ВЭД, </a:t>
            </a:r>
          </a:p>
          <a:p>
            <a:pPr algn="ctr" defTabSz="913879">
              <a:defRPr/>
            </a:pPr>
            <a:r>
              <a:rPr lang="ru-RU" sz="2000" dirty="0" smtClean="0">
                <a:latin typeface="Verdana" pitchFamily="34" charset="0"/>
              </a:rPr>
              <a:t>ОАО «РЖД» и ФТС России </a:t>
            </a:r>
          </a:p>
          <a:p>
            <a:pPr algn="ctr" defTabSz="913879">
              <a:defRPr/>
            </a:pPr>
            <a:r>
              <a:rPr lang="ru-RU" sz="2000" dirty="0" smtClean="0">
                <a:latin typeface="Verdana" pitchFamily="34" charset="0"/>
              </a:rPr>
              <a:t>по прибытию грузов, следующих под таможенным контролем</a:t>
            </a:r>
            <a:endParaRPr lang="ru-RU" sz="2000" dirty="0">
              <a:latin typeface="Verdana" pitchFamily="34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71612"/>
            <a:ext cx="439579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14"/>
          <p:cNvGrpSpPr/>
          <p:nvPr/>
        </p:nvGrpSpPr>
        <p:grpSpPr>
          <a:xfrm>
            <a:off x="0" y="6460067"/>
            <a:ext cx="9144000" cy="397933"/>
            <a:chOff x="0" y="4845050"/>
            <a:chExt cx="9144000" cy="298450"/>
          </a:xfrm>
        </p:grpSpPr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0" y="4845050"/>
              <a:ext cx="9144000" cy="298450"/>
            </a:xfrm>
            <a:prstGeom prst="rect">
              <a:avLst/>
            </a:prstGeom>
            <a:solidFill>
              <a:srgbClr val="BFC5CE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73262" tIns="36631" rIns="73262" bIns="36631" anchor="ctr"/>
            <a:lstStyle/>
            <a:p>
              <a:pPr algn="ctr" defTabSz="3663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pic>
          <p:nvPicPr>
            <p:cNvPr id="10" name="Picture 17" descr="rzd_logo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2650" y="4883150"/>
              <a:ext cx="477838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31763" y="4891088"/>
              <a:ext cx="263371" cy="147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3262" tIns="36631" rIns="73262" bIns="36631">
              <a:spAutoFit/>
            </a:bodyPr>
            <a:lstStyle/>
            <a:p>
              <a:r>
                <a:rPr lang="ru-RU" sz="800" dirty="0" smtClean="0">
                  <a:latin typeface="RussianRail G Pro" pitchFamily="34" charset="-52"/>
                </a:rPr>
                <a:t>5</a:t>
              </a:r>
              <a:r>
                <a:rPr lang="en-US" sz="800" dirty="0" smtClean="0">
                  <a:latin typeface="RussianRail G Pro" pitchFamily="34" charset="-52"/>
                </a:rPr>
                <a:t>I</a:t>
              </a:r>
              <a:r>
                <a:rPr lang="ru-RU" sz="800" dirty="0" smtClean="0">
                  <a:latin typeface="RussianRail G Pro" pitchFamily="34" charset="-52"/>
                </a:rPr>
                <a:t> </a:t>
              </a:r>
              <a:endParaRPr lang="ru-RU" sz="800" dirty="0">
                <a:latin typeface="RussianRail G Pro" pitchFamily="34" charset="-52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bg1">
              <a:lumMod val="5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86" tIns="45692" rIns="91386" bIns="45692" anchor="ctr">
            <a:normAutofit/>
          </a:bodyPr>
          <a:lstStyle/>
          <a:p>
            <a:pPr algn="ctr" defTabSz="913879">
              <a:defRPr/>
            </a:pPr>
            <a:r>
              <a:rPr lang="ru-RU" sz="2000" dirty="0" smtClean="0">
                <a:solidFill>
                  <a:srgbClr val="990000"/>
                </a:solidFill>
                <a:latin typeface="Verdana" pitchFamily="34" charset="0"/>
              </a:rPr>
              <a:t> </a:t>
            </a:r>
            <a:r>
              <a:rPr lang="ru-RU" sz="2000" dirty="0" smtClean="0">
                <a:latin typeface="Verdana" pitchFamily="34" charset="0"/>
              </a:rPr>
              <a:t>Условия, необходимые для организации </a:t>
            </a:r>
            <a:br>
              <a:rPr lang="ru-RU" sz="2000" dirty="0" smtClean="0">
                <a:latin typeface="Verdana" pitchFamily="34" charset="0"/>
              </a:rPr>
            </a:br>
            <a:r>
              <a:rPr lang="ru-RU" sz="2000" dirty="0" smtClean="0">
                <a:latin typeface="Verdana" pitchFamily="34" charset="0"/>
              </a:rPr>
              <a:t>электронного взаимодействия при экспортных </a:t>
            </a:r>
            <a:br>
              <a:rPr lang="ru-RU" sz="2000" dirty="0" smtClean="0">
                <a:latin typeface="Verdana" pitchFamily="34" charset="0"/>
              </a:rPr>
            </a:br>
            <a:r>
              <a:rPr lang="ru-RU" sz="2000" dirty="0" smtClean="0">
                <a:latin typeface="Verdana" pitchFamily="34" charset="0"/>
              </a:rPr>
              <a:t>перевозках</a:t>
            </a:r>
            <a:endParaRPr lang="ru-RU" sz="2000" dirty="0">
              <a:latin typeface="Verdana" pitchFamily="34" charset="0"/>
            </a:endParaRPr>
          </a:p>
        </p:txBody>
      </p:sp>
      <p:grpSp>
        <p:nvGrpSpPr>
          <p:cNvPr id="2" name="Группа 86"/>
          <p:cNvGrpSpPr>
            <a:grpSpLocks noGrp="1"/>
          </p:cNvGrpSpPr>
          <p:nvPr>
            <p:ph sz="half" idx="1"/>
          </p:nvPr>
        </p:nvGrpSpPr>
        <p:grpSpPr>
          <a:xfrm>
            <a:off x="457200" y="1600200"/>
            <a:ext cx="8686800" cy="4525963"/>
            <a:chOff x="467544" y="1630194"/>
            <a:chExt cx="8132867" cy="2795434"/>
          </a:xfrm>
        </p:grpSpPr>
        <p:sp>
          <p:nvSpPr>
            <p:cNvPr id="7" name="Freeform 64"/>
            <p:cNvSpPr/>
            <p:nvPr/>
          </p:nvSpPr>
          <p:spPr>
            <a:xfrm>
              <a:off x="761988" y="3501173"/>
              <a:ext cx="7623269" cy="924455"/>
            </a:xfrm>
            <a:custGeom>
              <a:avLst/>
              <a:gdLst>
                <a:gd name="connsiteX0" fmla="*/ 6628187 w 7623269"/>
                <a:gd name="connsiteY0" fmla="*/ 0 h 1078344"/>
                <a:gd name="connsiteX1" fmla="*/ 7125728 w 7623269"/>
                <a:gd name="connsiteY1" fmla="*/ 0 h 1078344"/>
                <a:gd name="connsiteX2" fmla="*/ 7623269 w 7623269"/>
                <a:gd name="connsiteY2" fmla="*/ 539172 h 1078344"/>
                <a:gd name="connsiteX3" fmla="*/ 7125728 w 7623269"/>
                <a:gd name="connsiteY3" fmla="*/ 1078344 h 1078344"/>
                <a:gd name="connsiteX4" fmla="*/ 6628187 w 7623269"/>
                <a:gd name="connsiteY4" fmla="*/ 1078343 h 1078344"/>
                <a:gd name="connsiteX5" fmla="*/ 6628187 w 7623269"/>
                <a:gd name="connsiteY5" fmla="*/ 1078344 h 1078344"/>
                <a:gd name="connsiteX6" fmla="*/ 0 w 7623269"/>
                <a:gd name="connsiteY6" fmla="*/ 1078344 h 1078344"/>
                <a:gd name="connsiteX7" fmla="*/ 0 w 7623269"/>
                <a:gd name="connsiteY7" fmla="*/ 1 h 1078344"/>
                <a:gd name="connsiteX8" fmla="*/ 6628187 w 7623269"/>
                <a:gd name="connsiteY8" fmla="*/ 1 h 107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3269" h="1078344">
                  <a:moveTo>
                    <a:pt x="6628187" y="0"/>
                  </a:moveTo>
                  <a:lnTo>
                    <a:pt x="7125728" y="0"/>
                  </a:lnTo>
                  <a:cubicBezTo>
                    <a:pt x="7400512" y="0"/>
                    <a:pt x="7623269" y="241396"/>
                    <a:pt x="7623269" y="539172"/>
                  </a:cubicBezTo>
                  <a:cubicBezTo>
                    <a:pt x="7623269" y="836948"/>
                    <a:pt x="7400512" y="1078344"/>
                    <a:pt x="7125728" y="1078344"/>
                  </a:cubicBezTo>
                  <a:lnTo>
                    <a:pt x="6628187" y="1078343"/>
                  </a:lnTo>
                  <a:lnTo>
                    <a:pt x="6628187" y="1078344"/>
                  </a:lnTo>
                  <a:lnTo>
                    <a:pt x="0" y="1078344"/>
                  </a:lnTo>
                  <a:lnTo>
                    <a:pt x="0" y="1"/>
                  </a:lnTo>
                  <a:lnTo>
                    <a:pt x="6628187" y="1"/>
                  </a:lnTo>
                  <a:close/>
                </a:path>
              </a:pathLst>
            </a:custGeom>
            <a:solidFill>
              <a:srgbClr val="3760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63"/>
            <p:cNvSpPr/>
            <p:nvPr/>
          </p:nvSpPr>
          <p:spPr>
            <a:xfrm>
              <a:off x="761988" y="2584524"/>
              <a:ext cx="7338404" cy="927774"/>
            </a:xfrm>
            <a:custGeom>
              <a:avLst/>
              <a:gdLst>
                <a:gd name="connsiteX0" fmla="*/ 0 w 6661808"/>
                <a:gd name="connsiteY0" fmla="*/ 0 h 1082215"/>
                <a:gd name="connsiteX1" fmla="*/ 5666726 w 6661808"/>
                <a:gd name="connsiteY1" fmla="*/ 0 h 1082215"/>
                <a:gd name="connsiteX2" fmla="*/ 5666726 w 6661808"/>
                <a:gd name="connsiteY2" fmla="*/ 3871 h 1082215"/>
                <a:gd name="connsiteX3" fmla="*/ 6164267 w 6661808"/>
                <a:gd name="connsiteY3" fmla="*/ 3871 h 1082215"/>
                <a:gd name="connsiteX4" fmla="*/ 6661808 w 6661808"/>
                <a:gd name="connsiteY4" fmla="*/ 543043 h 1082215"/>
                <a:gd name="connsiteX5" fmla="*/ 6164267 w 6661808"/>
                <a:gd name="connsiteY5" fmla="*/ 1082215 h 1082215"/>
                <a:gd name="connsiteX6" fmla="*/ 5666726 w 6661808"/>
                <a:gd name="connsiteY6" fmla="*/ 1082214 h 1082215"/>
                <a:gd name="connsiteX7" fmla="*/ 5666726 w 6661808"/>
                <a:gd name="connsiteY7" fmla="*/ 1078343 h 1082215"/>
                <a:gd name="connsiteX8" fmla="*/ 0 w 6661808"/>
                <a:gd name="connsiteY8" fmla="*/ 1078343 h 108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1808" h="1082215">
                  <a:moveTo>
                    <a:pt x="0" y="0"/>
                  </a:moveTo>
                  <a:lnTo>
                    <a:pt x="5666726" y="0"/>
                  </a:lnTo>
                  <a:lnTo>
                    <a:pt x="5666726" y="3871"/>
                  </a:lnTo>
                  <a:lnTo>
                    <a:pt x="6164267" y="3871"/>
                  </a:lnTo>
                  <a:cubicBezTo>
                    <a:pt x="6439051" y="3871"/>
                    <a:pt x="6661808" y="245267"/>
                    <a:pt x="6661808" y="543043"/>
                  </a:cubicBezTo>
                  <a:cubicBezTo>
                    <a:pt x="6661808" y="840819"/>
                    <a:pt x="6439051" y="1082215"/>
                    <a:pt x="6164267" y="1082215"/>
                  </a:cubicBezTo>
                  <a:lnTo>
                    <a:pt x="5666726" y="1082214"/>
                  </a:lnTo>
                  <a:lnTo>
                    <a:pt x="5666726" y="1078343"/>
                  </a:lnTo>
                  <a:lnTo>
                    <a:pt x="0" y="1078343"/>
                  </a:lnTo>
                  <a:close/>
                </a:path>
              </a:pathLst>
            </a:custGeom>
            <a:solidFill>
              <a:srgbClr val="EC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62"/>
            <p:cNvSpPr/>
            <p:nvPr/>
          </p:nvSpPr>
          <p:spPr>
            <a:xfrm>
              <a:off x="761988" y="1664030"/>
              <a:ext cx="7838423" cy="924455"/>
            </a:xfrm>
            <a:custGeom>
              <a:avLst/>
              <a:gdLst>
                <a:gd name="connsiteX0" fmla="*/ 0 w 7838423"/>
                <a:gd name="connsiteY0" fmla="*/ 0 h 1078344"/>
                <a:gd name="connsiteX1" fmla="*/ 6843341 w 7838423"/>
                <a:gd name="connsiteY1" fmla="*/ 0 h 1078344"/>
                <a:gd name="connsiteX2" fmla="*/ 7112282 w 7838423"/>
                <a:gd name="connsiteY2" fmla="*/ 0 h 1078344"/>
                <a:gd name="connsiteX3" fmla="*/ 7340882 w 7838423"/>
                <a:gd name="connsiteY3" fmla="*/ 0 h 1078344"/>
                <a:gd name="connsiteX4" fmla="*/ 7838423 w 7838423"/>
                <a:gd name="connsiteY4" fmla="*/ 539172 h 1078344"/>
                <a:gd name="connsiteX5" fmla="*/ 7340882 w 7838423"/>
                <a:gd name="connsiteY5" fmla="*/ 1078344 h 1078344"/>
                <a:gd name="connsiteX6" fmla="*/ 6843341 w 7838423"/>
                <a:gd name="connsiteY6" fmla="*/ 1078343 h 1078344"/>
                <a:gd name="connsiteX7" fmla="*/ 0 w 7838423"/>
                <a:gd name="connsiteY7" fmla="*/ 1078343 h 107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38423" h="1078344">
                  <a:moveTo>
                    <a:pt x="0" y="0"/>
                  </a:moveTo>
                  <a:lnTo>
                    <a:pt x="6843341" y="0"/>
                  </a:lnTo>
                  <a:lnTo>
                    <a:pt x="7112282" y="0"/>
                  </a:lnTo>
                  <a:lnTo>
                    <a:pt x="7340882" y="0"/>
                  </a:lnTo>
                  <a:cubicBezTo>
                    <a:pt x="7615666" y="0"/>
                    <a:pt x="7838423" y="241396"/>
                    <a:pt x="7838423" y="539172"/>
                  </a:cubicBezTo>
                  <a:cubicBezTo>
                    <a:pt x="7838423" y="836948"/>
                    <a:pt x="7615666" y="1078344"/>
                    <a:pt x="7340882" y="1078344"/>
                  </a:cubicBezTo>
                  <a:lnTo>
                    <a:pt x="6843341" y="1078343"/>
                  </a:lnTo>
                  <a:lnTo>
                    <a:pt x="0" y="1078343"/>
                  </a:lnTo>
                  <a:close/>
                </a:path>
              </a:pathLst>
            </a:custGeom>
            <a:solidFill>
              <a:srgbClr val="6879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26"/>
            <p:cNvSpPr/>
            <p:nvPr/>
          </p:nvSpPr>
          <p:spPr>
            <a:xfrm>
              <a:off x="7715921" y="1711930"/>
              <a:ext cx="822960" cy="8229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27"/>
            <p:cNvSpPr/>
            <p:nvPr/>
          </p:nvSpPr>
          <p:spPr>
            <a:xfrm>
              <a:off x="7236296" y="2635250"/>
              <a:ext cx="822960" cy="8229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28"/>
            <p:cNvSpPr/>
            <p:nvPr/>
          </p:nvSpPr>
          <p:spPr>
            <a:xfrm>
              <a:off x="7499902" y="3551920"/>
              <a:ext cx="822960" cy="8229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7544" y="1675534"/>
              <a:ext cx="2191264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01</a:t>
              </a:r>
              <a:endParaRPr lang="en-US" sz="2800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7544" y="2559083"/>
              <a:ext cx="2191264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02</a:t>
              </a:r>
              <a:endParaRPr lang="en-US" sz="2800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7544" y="3507854"/>
              <a:ext cx="2191264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03</a:t>
              </a:r>
              <a:endParaRPr lang="en-US" sz="2800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346162" y="2648915"/>
              <a:ext cx="4962142" cy="551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Заполнение</a:t>
              </a:r>
              <a:r>
                <a:rPr lang="ru-RU" sz="160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 </a:t>
              </a:r>
            </a:p>
            <a:p>
              <a:r>
                <a:rPr lang="ru-RU" sz="12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перевозочных документов и деклараций на товар в электронном виде  в соответствии с требованиями ФТС и ОАО «РЖД»</a:t>
              </a:r>
              <a:endPara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335340" y="1630194"/>
              <a:ext cx="5276647" cy="361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Наличие</a:t>
              </a:r>
            </a:p>
            <a:p>
              <a:r>
                <a:rPr lang="ru-RU" sz="160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 </a:t>
              </a:r>
              <a:r>
                <a:rPr lang="ru-RU" sz="120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у участника ВЭД АС ЭТРАН и ЭЦП</a:t>
              </a:r>
              <a:endParaRPr lang="ru-RU" sz="1200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346163" y="3507854"/>
              <a:ext cx="5250173" cy="437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Наличие </a:t>
              </a:r>
            </a:p>
            <a:p>
              <a:r>
                <a:rPr lang="ru-RU" sz="12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 перевозочном документе электронных отметок таможенных органов </a:t>
              </a:r>
              <a:endPara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9" name="Группа 14"/>
          <p:cNvGrpSpPr/>
          <p:nvPr/>
        </p:nvGrpSpPr>
        <p:grpSpPr>
          <a:xfrm>
            <a:off x="0" y="6460067"/>
            <a:ext cx="9144000" cy="397933"/>
            <a:chOff x="0" y="4845050"/>
            <a:chExt cx="9144000" cy="298450"/>
          </a:xfrm>
        </p:grpSpPr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0" y="4845050"/>
              <a:ext cx="9144000" cy="298450"/>
            </a:xfrm>
            <a:prstGeom prst="rect">
              <a:avLst/>
            </a:prstGeom>
            <a:solidFill>
              <a:srgbClr val="BFC5CE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73262" tIns="36631" rIns="73262" bIns="36631" anchor="ctr"/>
            <a:lstStyle/>
            <a:p>
              <a:pPr algn="ctr" defTabSz="3663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pic>
          <p:nvPicPr>
            <p:cNvPr id="21" name="Picture 17" descr="rzd_logo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02650" y="4883150"/>
              <a:ext cx="477838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131763" y="4891088"/>
              <a:ext cx="263371" cy="147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3262" tIns="36631" rIns="73262" bIns="36631">
              <a:spAutoFit/>
            </a:bodyPr>
            <a:lstStyle/>
            <a:p>
              <a:r>
                <a:rPr lang="ru-RU" sz="800" dirty="0" smtClean="0">
                  <a:latin typeface="RussianRail G Pro" pitchFamily="34" charset="-52"/>
                </a:rPr>
                <a:t>6</a:t>
              </a:r>
              <a:r>
                <a:rPr lang="en-US" sz="800" dirty="0" smtClean="0">
                  <a:latin typeface="RussianRail G Pro" pitchFamily="34" charset="-52"/>
                </a:rPr>
                <a:t>I</a:t>
              </a:r>
              <a:r>
                <a:rPr lang="ru-RU" sz="800" dirty="0" smtClean="0">
                  <a:latin typeface="RussianRail G Pro" pitchFamily="34" charset="-52"/>
                </a:rPr>
                <a:t> </a:t>
              </a:r>
              <a:endParaRPr lang="ru-RU" sz="800" dirty="0">
                <a:latin typeface="RussianRail G Pro" pitchFamily="34" charset="-5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43436" y="-928718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9" descr="Znak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1763" y="5888038"/>
            <a:ext cx="100965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8" descr="Polosa_01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4663"/>
            <a:ext cx="914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8" name="TextBox 5"/>
          <p:cNvSpPr txBox="1">
            <a:spLocks noChangeArrowheads="1"/>
          </p:cNvSpPr>
          <p:nvPr/>
        </p:nvSpPr>
        <p:spPr bwMode="auto">
          <a:xfrm>
            <a:off x="1631950" y="4559300"/>
            <a:ext cx="482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ussianRail G Pro" pitchFamily="34" charset="-52"/>
                <a:cs typeface="Arial" charset="0"/>
              </a:rPr>
              <a:t>СПАСИБО ЗА ВНИМАНИЕ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</TotalTime>
  <Words>209</Words>
  <Application>Microsoft Office PowerPoint</Application>
  <PresentationFormat>Экран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Результаты внедрения электронного документооборота</vt:lpstr>
      <vt:lpstr>Слайд 3</vt:lpstr>
      <vt:lpstr>Схема информационного взаимодействия ОАО «РЖД» и ФТС РФ при вывозе товаров</vt:lpstr>
      <vt:lpstr> Электронное взаимодействие участников ВЭД,  ОАО «РЖД» и ФТС России  по прибытию грузов, следующих под таможенным контролем</vt:lpstr>
      <vt:lpstr> Условия, необходимые для организации  электронного взаимодействия при экспортных  перевозках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TBD-Ponomarenko</dc:creator>
  <cp:lastModifiedBy>rtd-amirova</cp:lastModifiedBy>
  <cp:revision>200</cp:revision>
  <dcterms:created xsi:type="dcterms:W3CDTF">2013-10-03T09:52:35Z</dcterms:created>
  <dcterms:modified xsi:type="dcterms:W3CDTF">2022-07-25T12:46:31Z</dcterms:modified>
</cp:coreProperties>
</file>