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74" r:id="rId2"/>
    <p:sldId id="256" r:id="rId3"/>
    <p:sldId id="279" r:id="rId4"/>
    <p:sldId id="280" r:id="rId5"/>
    <p:sldId id="282" r:id="rId6"/>
    <p:sldId id="281" r:id="rId7"/>
    <p:sldId id="278" r:id="rId8"/>
    <p:sldId id="258" r:id="rId9"/>
    <p:sldId id="259" r:id="rId10"/>
    <p:sldId id="260" r:id="rId11"/>
    <p:sldId id="261" r:id="rId12"/>
    <p:sldId id="277" r:id="rId13"/>
    <p:sldId id="262" r:id="rId14"/>
    <p:sldId id="263" r:id="rId15"/>
    <p:sldId id="264" r:id="rId16"/>
    <p:sldId id="265" r:id="rId17"/>
    <p:sldId id="266" r:id="rId18"/>
    <p:sldId id="267" r:id="rId19"/>
    <p:sldId id="268" r:id="rId20"/>
    <p:sldId id="269"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526C24-1B26-47E5-AB3A-053F283C50DF}" type="datetimeFigureOut">
              <a:rPr lang="ru-RU" smtClean="0"/>
              <a:t>02.04.2020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2CDFB7-8198-4F87-A93F-84A61F4BB70E}" type="slidenum">
              <a:rPr lang="ru-RU" smtClean="0"/>
              <a:t>‹#›</a:t>
            </a:fld>
            <a:endParaRPr lang="ru-RU"/>
          </a:p>
        </p:txBody>
      </p:sp>
    </p:spTree>
    <p:extLst>
      <p:ext uri="{BB962C8B-B14F-4D97-AF65-F5344CB8AC3E}">
        <p14:creationId xmlns:p14="http://schemas.microsoft.com/office/powerpoint/2010/main" val="1706258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142CDFB7-8198-4F87-A93F-84A61F4BB70E}" type="slidenum">
              <a:rPr lang="ru-RU" smtClean="0"/>
              <a:t>3</a:t>
            </a:fld>
            <a:endParaRPr lang="ru-RU"/>
          </a:p>
        </p:txBody>
      </p:sp>
    </p:spTree>
    <p:extLst>
      <p:ext uri="{BB962C8B-B14F-4D97-AF65-F5344CB8AC3E}">
        <p14:creationId xmlns:p14="http://schemas.microsoft.com/office/powerpoint/2010/main" val="4069457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5FF834F-B19F-4AD1-B89F-C4E4D87C235F}" type="datetime1">
              <a:rPr lang="ru-RU" smtClean="0"/>
              <a:t>02.04.2020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1536BB-BACC-470B-8AC1-4B5AF0F77443}"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B475893-CB12-49A1-A025-91CAA0E092DC}" type="datetime1">
              <a:rPr lang="ru-RU" smtClean="0"/>
              <a:t>02.04.2020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1536BB-BACC-470B-8AC1-4B5AF0F7744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F0DD3F1-3E63-41D9-9A1B-B85259FB3032}" type="datetime1">
              <a:rPr lang="ru-RU" smtClean="0"/>
              <a:t>02.04.2020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1536BB-BACC-470B-8AC1-4B5AF0F77443}"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3433176-903B-4A69-AD19-905A3908FA36}" type="datetime1">
              <a:rPr lang="ru-RU" smtClean="0"/>
              <a:t>02.04.2020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1536BB-BACC-470B-8AC1-4B5AF0F77443}"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0FCAD38-A3A5-4E6A-B90F-BCF7882858A1}" type="datetime1">
              <a:rPr lang="ru-RU" smtClean="0"/>
              <a:t>02.04.2020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1536BB-BACC-470B-8AC1-4B5AF0F77443}"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4C64C4E6-3B49-4D9E-A78F-1F2FE59B1B4B}" type="datetime1">
              <a:rPr lang="ru-RU" smtClean="0"/>
              <a:t>02.04.2020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E1536BB-BACC-470B-8AC1-4B5AF0F77443}"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F55F089-381D-421E-B781-9E8BA453A535}" type="datetime1">
              <a:rPr lang="ru-RU" smtClean="0"/>
              <a:t>02.04.2020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E1536BB-BACC-470B-8AC1-4B5AF0F77443}"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26D5DFBC-8495-426F-86B6-D8E8077B2E18}" type="datetime1">
              <a:rPr lang="ru-RU" smtClean="0"/>
              <a:t>02.04.2020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E1536BB-BACC-470B-8AC1-4B5AF0F7744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15DEE44-870B-48A2-9D7D-8CED4CD99A86}" type="datetime1">
              <a:rPr lang="ru-RU" smtClean="0"/>
              <a:t>02.04.2020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E1536BB-BACC-470B-8AC1-4B5AF0F7744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F6244B4-1AF6-4F9A-BCF6-8FA6445FE745}" type="datetime1">
              <a:rPr lang="ru-RU" smtClean="0"/>
              <a:t>02.04.2020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E1536BB-BACC-470B-8AC1-4B5AF0F77443}"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D410F11-7C52-4120-896A-CA960A14035C}" type="datetime1">
              <a:rPr lang="ru-RU" smtClean="0"/>
              <a:t>02.04.2020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E1536BB-BACC-470B-8AC1-4B5AF0F77443}"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41424B4-A78B-41D5-9ABC-DE95E960BD91}" type="datetime1">
              <a:rPr lang="ru-RU" smtClean="0"/>
              <a:t>02.04.2020</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E1536BB-BACC-470B-8AC1-4B5AF0F77443}"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4.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trud.samregion.ru/category/deyatelnost/koronavirus/" TargetMode="External"/><Relationship Id="rId2" Type="http://schemas.openxmlformats.org/officeDocument/2006/relationships/hyperlink" Target="https://trud.samregion.ru/category/o-ministerstve/podvedomstvennye-organizatsii/"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DE1536BB-BACC-470B-8AC1-4B5AF0F77443}" type="slidenum">
              <a:rPr lang="ru-RU" smtClean="0"/>
              <a:t>1</a:t>
            </a:fld>
            <a:endParaRPr lang="ru-RU"/>
          </a:p>
        </p:txBody>
      </p:sp>
      <p:sp>
        <p:nvSpPr>
          <p:cNvPr id="5" name="Скругленный прямоугольник 4"/>
          <p:cNvSpPr/>
          <p:nvPr/>
        </p:nvSpPr>
        <p:spPr>
          <a:xfrm>
            <a:off x="5940153" y="3108004"/>
            <a:ext cx="2664295" cy="3628063"/>
          </a:xfrm>
          <a:prstGeom prst="roundRect">
            <a:avLst>
              <a:gd name="adj" fmla="val 0"/>
            </a:avLst>
          </a:prstGeom>
          <a:solidFill>
            <a:sysClr val="window" lastClr="FFFFFF"/>
          </a:solidFill>
          <a:ln w="12700" cap="flat" cmpd="sng" algn="ctr">
            <a:solidFill>
              <a:srgbClr val="C0504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smtClean="0">
              <a:ln>
                <a:noFill/>
              </a:ln>
              <a:solidFill>
                <a:prstClr val="black"/>
              </a:solidFill>
              <a:effectLst/>
              <a:uLnTx/>
              <a:uFillTx/>
              <a:latin typeface="Cambria"/>
              <a:ea typeface="+mn-ea"/>
              <a:cs typeface="+mn-cs"/>
            </a:endParaRPr>
          </a:p>
        </p:txBody>
      </p:sp>
      <p:sp>
        <p:nvSpPr>
          <p:cNvPr id="6" name="Скругленный прямоугольник 5"/>
          <p:cNvSpPr/>
          <p:nvPr/>
        </p:nvSpPr>
        <p:spPr>
          <a:xfrm>
            <a:off x="3090470" y="3136959"/>
            <a:ext cx="2664295" cy="3599109"/>
          </a:xfrm>
          <a:prstGeom prst="roundRect">
            <a:avLst>
              <a:gd name="adj" fmla="val 0"/>
            </a:avLst>
          </a:prstGeom>
          <a:solidFill>
            <a:sysClr val="window" lastClr="FFFFFF"/>
          </a:solidFill>
          <a:ln w="12700" cap="flat" cmpd="sng" algn="ctr">
            <a:solidFill>
              <a:srgbClr val="C0504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smtClean="0">
              <a:ln>
                <a:noFill/>
              </a:ln>
              <a:solidFill>
                <a:prstClr val="black"/>
              </a:solidFill>
              <a:effectLst/>
              <a:uLnTx/>
              <a:uFillTx/>
              <a:latin typeface="Cambria"/>
              <a:ea typeface="+mn-ea"/>
              <a:cs typeface="+mn-cs"/>
            </a:endParaRPr>
          </a:p>
        </p:txBody>
      </p:sp>
      <p:sp>
        <p:nvSpPr>
          <p:cNvPr id="7" name="Скругленный прямоугольник 6"/>
          <p:cNvSpPr/>
          <p:nvPr/>
        </p:nvSpPr>
        <p:spPr>
          <a:xfrm>
            <a:off x="251520" y="3108004"/>
            <a:ext cx="2664295" cy="3628065"/>
          </a:xfrm>
          <a:prstGeom prst="roundRect">
            <a:avLst>
              <a:gd name="adj" fmla="val 0"/>
            </a:avLst>
          </a:prstGeom>
          <a:solidFill>
            <a:sysClr val="window" lastClr="FFFFFF"/>
          </a:solidFill>
          <a:ln w="12700" cap="flat" cmpd="sng" algn="ctr">
            <a:solidFill>
              <a:srgbClr val="C0504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smtClean="0">
              <a:ln>
                <a:noFill/>
              </a:ln>
              <a:solidFill>
                <a:prstClr val="black"/>
              </a:solidFill>
              <a:effectLst/>
              <a:uLnTx/>
              <a:uFillTx/>
              <a:latin typeface="Cambria"/>
              <a:ea typeface="+mn-ea"/>
              <a:cs typeface="+mn-cs"/>
            </a:endParaRPr>
          </a:p>
        </p:txBody>
      </p:sp>
      <p:sp>
        <p:nvSpPr>
          <p:cNvPr id="8" name="Скругленный прямоугольник 7"/>
          <p:cNvSpPr/>
          <p:nvPr/>
        </p:nvSpPr>
        <p:spPr>
          <a:xfrm>
            <a:off x="395536" y="2924944"/>
            <a:ext cx="2293523" cy="995338"/>
          </a:xfrm>
          <a:prstGeom prst="roundRect">
            <a:avLst>
              <a:gd name="adj" fmla="val 8896"/>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smtClean="0">
              <a:ln>
                <a:noFill/>
              </a:ln>
              <a:solidFill>
                <a:prstClr val="black"/>
              </a:solidFill>
              <a:effectLst/>
              <a:uLnTx/>
              <a:uFillTx/>
              <a:latin typeface="Cambria"/>
              <a:ea typeface="+mn-ea"/>
              <a:cs typeface="+mn-cs"/>
            </a:endParaRPr>
          </a:p>
        </p:txBody>
      </p:sp>
      <p:sp>
        <p:nvSpPr>
          <p:cNvPr id="9" name="Скругленный прямоугольник 8"/>
          <p:cNvSpPr/>
          <p:nvPr/>
        </p:nvSpPr>
        <p:spPr>
          <a:xfrm>
            <a:off x="3218113" y="2924944"/>
            <a:ext cx="2289991" cy="965597"/>
          </a:xfrm>
          <a:prstGeom prst="roundRect">
            <a:avLst>
              <a:gd name="adj" fmla="val 8896"/>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smtClean="0">
              <a:ln>
                <a:noFill/>
              </a:ln>
              <a:solidFill>
                <a:prstClr val="black"/>
              </a:solidFill>
              <a:effectLst/>
              <a:uLnTx/>
              <a:uFillTx/>
              <a:latin typeface="Cambria"/>
              <a:ea typeface="+mn-ea"/>
              <a:cs typeface="+mn-cs"/>
            </a:endParaRPr>
          </a:p>
        </p:txBody>
      </p:sp>
      <p:sp>
        <p:nvSpPr>
          <p:cNvPr id="10" name="Скругленный прямоугольник 9"/>
          <p:cNvSpPr/>
          <p:nvPr/>
        </p:nvSpPr>
        <p:spPr>
          <a:xfrm>
            <a:off x="6162667" y="2924944"/>
            <a:ext cx="2255704" cy="965597"/>
          </a:xfrm>
          <a:prstGeom prst="roundRect">
            <a:avLst>
              <a:gd name="adj" fmla="val 8896"/>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smtClean="0">
              <a:ln>
                <a:noFill/>
              </a:ln>
              <a:solidFill>
                <a:prstClr val="black"/>
              </a:solidFill>
              <a:effectLst/>
              <a:uLnTx/>
              <a:uFillTx/>
              <a:latin typeface="Cambria"/>
              <a:ea typeface="+mn-ea"/>
              <a:cs typeface="+mn-cs"/>
            </a:endParaRPr>
          </a:p>
        </p:txBody>
      </p:sp>
      <p:pic>
        <p:nvPicPr>
          <p:cNvPr id="11" name="Picture 2" descr="C:\Users\KuroshinAV\Pictures\Люди\business-people-group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908720"/>
            <a:ext cx="1872208" cy="1607954"/>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5496" y="144090"/>
            <a:ext cx="9024685" cy="646331"/>
          </a:xfrm>
          <a:prstGeom prst="rect">
            <a:avLst/>
          </a:prstGeom>
          <a:noFill/>
        </p:spPr>
        <p:txBody>
          <a:bodyPr wrap="square" rtlCol="0">
            <a:spAutoFit/>
          </a:bodyPr>
          <a:lstStyle/>
          <a:p>
            <a:pPr algn="ctr"/>
            <a:r>
              <a:rPr lang="ru-RU" dirty="0" smtClean="0">
                <a:solidFill>
                  <a:prstClr val="black"/>
                </a:solidFill>
                <a:latin typeface="Cambria"/>
              </a:rPr>
              <a:t>Алгоритм действий работодателей </a:t>
            </a:r>
            <a:r>
              <a:rPr lang="ru-RU" dirty="0">
                <a:solidFill>
                  <a:prstClr val="black"/>
                </a:solidFill>
                <a:latin typeface="Cambria"/>
              </a:rPr>
              <a:t>Самарской </a:t>
            </a:r>
            <a:r>
              <a:rPr lang="ru-RU" dirty="0" smtClean="0">
                <a:solidFill>
                  <a:prstClr val="black"/>
                </a:solidFill>
                <a:latin typeface="Cambria"/>
              </a:rPr>
              <a:t>области в </a:t>
            </a:r>
            <a:r>
              <a:rPr lang="ru-RU" dirty="0">
                <a:solidFill>
                  <a:prstClr val="black"/>
                </a:solidFill>
                <a:latin typeface="Cambria"/>
              </a:rPr>
              <a:t>связи с введением </a:t>
            </a:r>
            <a:r>
              <a:rPr lang="ru-RU" dirty="0" smtClean="0">
                <a:solidFill>
                  <a:prstClr val="black"/>
                </a:solidFill>
                <a:latin typeface="Cambria"/>
              </a:rPr>
              <a:t>на территории региона ограничительных </a:t>
            </a:r>
            <a:r>
              <a:rPr lang="ru-RU" dirty="0">
                <a:solidFill>
                  <a:prstClr val="black"/>
                </a:solidFill>
                <a:latin typeface="Cambria"/>
              </a:rPr>
              <a:t>мероприятий (карантина)  </a:t>
            </a:r>
          </a:p>
        </p:txBody>
      </p:sp>
      <p:sp>
        <p:nvSpPr>
          <p:cNvPr id="13" name="TextBox 12"/>
          <p:cNvSpPr txBox="1"/>
          <p:nvPr/>
        </p:nvSpPr>
        <p:spPr>
          <a:xfrm>
            <a:off x="2411760" y="879103"/>
            <a:ext cx="3864712" cy="461665"/>
          </a:xfrm>
          <a:prstGeom prst="rect">
            <a:avLst/>
          </a:prstGeom>
          <a:noFill/>
        </p:spPr>
        <p:txBody>
          <a:bodyPr wrap="none" rtlCol="0">
            <a:spAutoFit/>
          </a:bodyPr>
          <a:lstStyle/>
          <a:p>
            <a:r>
              <a:rPr lang="ru-RU" sz="2400" b="1" dirty="0" smtClean="0">
                <a:solidFill>
                  <a:prstClr val="black"/>
                </a:solidFill>
                <a:latin typeface="Cambria"/>
              </a:rPr>
              <a:t>У ВАС УПАЛИ ПРОДАЖИ?</a:t>
            </a:r>
            <a:endParaRPr lang="ru-RU" sz="2400" b="1" dirty="0">
              <a:solidFill>
                <a:prstClr val="black"/>
              </a:solidFill>
              <a:latin typeface="Cambria"/>
            </a:endParaRPr>
          </a:p>
        </p:txBody>
      </p:sp>
      <p:sp>
        <p:nvSpPr>
          <p:cNvPr id="14" name="TextBox 13"/>
          <p:cNvSpPr txBox="1"/>
          <p:nvPr/>
        </p:nvSpPr>
        <p:spPr>
          <a:xfrm>
            <a:off x="2483768" y="1340768"/>
            <a:ext cx="4334841" cy="369332"/>
          </a:xfrm>
          <a:prstGeom prst="rect">
            <a:avLst/>
          </a:prstGeom>
          <a:noFill/>
        </p:spPr>
        <p:txBody>
          <a:bodyPr wrap="none" rtlCol="0">
            <a:spAutoFit/>
          </a:bodyPr>
          <a:lstStyle/>
          <a:p>
            <a:r>
              <a:rPr lang="ru-RU" b="1" dirty="0" smtClean="0">
                <a:solidFill>
                  <a:prstClr val="black"/>
                </a:solidFill>
                <a:latin typeface="Cambria"/>
              </a:rPr>
              <a:t>НЕОБХОДИМО СНИЖАТЬ ИЗДЕРЖКИ?</a:t>
            </a:r>
            <a:endParaRPr lang="ru-RU" b="1" dirty="0">
              <a:solidFill>
                <a:prstClr val="black"/>
              </a:solidFill>
              <a:latin typeface="Cambria"/>
            </a:endParaRPr>
          </a:p>
        </p:txBody>
      </p:sp>
      <p:sp>
        <p:nvSpPr>
          <p:cNvPr id="15" name="TextBox 14"/>
          <p:cNvSpPr txBox="1"/>
          <p:nvPr/>
        </p:nvSpPr>
        <p:spPr>
          <a:xfrm>
            <a:off x="2141189" y="1700808"/>
            <a:ext cx="6877845" cy="707886"/>
          </a:xfrm>
          <a:prstGeom prst="rect">
            <a:avLst/>
          </a:prstGeom>
          <a:noFill/>
        </p:spPr>
        <p:txBody>
          <a:bodyPr wrap="none" rtlCol="0">
            <a:spAutoFit/>
          </a:bodyPr>
          <a:lstStyle/>
          <a:p>
            <a:r>
              <a:rPr lang="ru-RU" sz="2400" b="1" dirty="0" smtClean="0">
                <a:solidFill>
                  <a:srgbClr val="C00000"/>
                </a:solidFill>
                <a:latin typeface="Cambria"/>
              </a:rPr>
              <a:t>ЗАДУМАЛИСЬ ОБ УВОЛЬНЕНИИ ПЕРСОНАЛА?</a:t>
            </a:r>
          </a:p>
          <a:p>
            <a:pPr algn="ctr"/>
            <a:r>
              <a:rPr lang="ru-RU" sz="1600" b="1" dirty="0" smtClean="0">
                <a:solidFill>
                  <a:srgbClr val="C00000"/>
                </a:solidFill>
                <a:latin typeface="Cambria"/>
              </a:rPr>
              <a:t>(например, повар с зарплатой 25 </a:t>
            </a:r>
            <a:r>
              <a:rPr lang="ru-RU" sz="1600" b="1" dirty="0" err="1" smtClean="0">
                <a:solidFill>
                  <a:srgbClr val="C00000"/>
                </a:solidFill>
                <a:latin typeface="Cambria"/>
              </a:rPr>
              <a:t>тыс.руб</a:t>
            </a:r>
            <a:r>
              <a:rPr lang="ru-RU" sz="1600" b="1" dirty="0" smtClean="0">
                <a:solidFill>
                  <a:srgbClr val="C00000"/>
                </a:solidFill>
                <a:latin typeface="Cambria"/>
              </a:rPr>
              <a:t>. при окладе 15 </a:t>
            </a:r>
            <a:r>
              <a:rPr lang="ru-RU" sz="1600" b="1" dirty="0" err="1" smtClean="0">
                <a:solidFill>
                  <a:srgbClr val="C00000"/>
                </a:solidFill>
                <a:latin typeface="Cambria"/>
              </a:rPr>
              <a:t>тыс.руб</a:t>
            </a:r>
            <a:r>
              <a:rPr lang="ru-RU" sz="1600" b="1" dirty="0" smtClean="0">
                <a:solidFill>
                  <a:srgbClr val="C00000"/>
                </a:solidFill>
                <a:latin typeface="Cambria"/>
              </a:rPr>
              <a:t>.)</a:t>
            </a:r>
            <a:endParaRPr lang="ru-RU" sz="1600" b="1" dirty="0">
              <a:solidFill>
                <a:srgbClr val="C00000"/>
              </a:solidFill>
              <a:latin typeface="Cambria"/>
            </a:endParaRPr>
          </a:p>
        </p:txBody>
      </p:sp>
      <p:sp>
        <p:nvSpPr>
          <p:cNvPr id="16" name="TextBox 15"/>
          <p:cNvSpPr txBox="1"/>
          <p:nvPr/>
        </p:nvSpPr>
        <p:spPr>
          <a:xfrm>
            <a:off x="3093726" y="2420888"/>
            <a:ext cx="2486386" cy="400110"/>
          </a:xfrm>
          <a:prstGeom prst="rect">
            <a:avLst/>
          </a:prstGeom>
          <a:noFill/>
        </p:spPr>
        <p:txBody>
          <a:bodyPr wrap="none" rtlCol="0">
            <a:spAutoFit/>
          </a:bodyPr>
          <a:lstStyle/>
          <a:p>
            <a:r>
              <a:rPr lang="ru-RU" sz="2000" u="sng" dirty="0" smtClean="0">
                <a:solidFill>
                  <a:prstClr val="black"/>
                </a:solidFill>
                <a:latin typeface="Cambria"/>
              </a:rPr>
              <a:t>У ВАС ЕСТЬ 3 ПУТИ:</a:t>
            </a:r>
            <a:endParaRPr lang="ru-RU" sz="2000" u="sng" dirty="0">
              <a:solidFill>
                <a:prstClr val="black"/>
              </a:solidFill>
              <a:latin typeface="Cambria"/>
            </a:endParaRPr>
          </a:p>
        </p:txBody>
      </p:sp>
      <p:sp>
        <p:nvSpPr>
          <p:cNvPr id="17" name="TextBox 16"/>
          <p:cNvSpPr txBox="1"/>
          <p:nvPr/>
        </p:nvSpPr>
        <p:spPr>
          <a:xfrm>
            <a:off x="438956" y="2895191"/>
            <a:ext cx="2232249" cy="1077218"/>
          </a:xfrm>
          <a:prstGeom prst="rect">
            <a:avLst/>
          </a:prstGeom>
          <a:noFill/>
        </p:spPr>
        <p:txBody>
          <a:bodyPr wrap="square" rtlCol="0">
            <a:spAutoFit/>
          </a:bodyPr>
          <a:lstStyle/>
          <a:p>
            <a:pPr algn="ctr"/>
            <a:r>
              <a:rPr lang="ru-RU" sz="1600" b="1" dirty="0" smtClean="0">
                <a:solidFill>
                  <a:prstClr val="black"/>
                </a:solidFill>
                <a:latin typeface="Cambria"/>
              </a:rPr>
              <a:t>ПРИНУЖДЕНИЕ РАБОТНИКОВ К ДОБРОВОЛЬНОМУ УВОЛЬНЕНИЮ</a:t>
            </a:r>
            <a:endParaRPr lang="ru-RU" sz="1600" b="1" dirty="0">
              <a:solidFill>
                <a:prstClr val="black"/>
              </a:solidFill>
              <a:latin typeface="Cambria"/>
            </a:endParaRPr>
          </a:p>
        </p:txBody>
      </p:sp>
      <p:sp>
        <p:nvSpPr>
          <p:cNvPr id="18" name="TextBox 17"/>
          <p:cNvSpPr txBox="1"/>
          <p:nvPr/>
        </p:nvSpPr>
        <p:spPr>
          <a:xfrm>
            <a:off x="315628" y="3861048"/>
            <a:ext cx="2592288" cy="738664"/>
          </a:xfrm>
          <a:prstGeom prst="rect">
            <a:avLst/>
          </a:prstGeom>
          <a:noFill/>
        </p:spPr>
        <p:txBody>
          <a:bodyPr wrap="square" rtlCol="0">
            <a:spAutoFit/>
          </a:bodyPr>
          <a:lstStyle/>
          <a:p>
            <a:pPr algn="ctr"/>
            <a:r>
              <a:rPr lang="ru-RU" sz="1400" dirty="0" smtClean="0">
                <a:solidFill>
                  <a:prstClr val="black"/>
                </a:solidFill>
                <a:latin typeface="Cambria"/>
              </a:rPr>
              <a:t>Судебные иски, разбирательства, значительные штрафы</a:t>
            </a:r>
            <a:endParaRPr lang="ru-RU" sz="1400" dirty="0">
              <a:solidFill>
                <a:prstClr val="black"/>
              </a:solidFill>
              <a:latin typeface="Cambria"/>
            </a:endParaRPr>
          </a:p>
        </p:txBody>
      </p:sp>
      <p:sp>
        <p:nvSpPr>
          <p:cNvPr id="20" name="Прямоугольник 19"/>
          <p:cNvSpPr/>
          <p:nvPr/>
        </p:nvSpPr>
        <p:spPr>
          <a:xfrm>
            <a:off x="3234485" y="3032693"/>
            <a:ext cx="2376264" cy="646331"/>
          </a:xfrm>
          <a:prstGeom prst="rect">
            <a:avLst/>
          </a:prstGeom>
        </p:spPr>
        <p:txBody>
          <a:bodyPr wrap="square">
            <a:spAutoFit/>
          </a:bodyPr>
          <a:lstStyle/>
          <a:p>
            <a:pPr algn="ctr"/>
            <a:r>
              <a:rPr lang="ru-RU" b="1" dirty="0" smtClean="0">
                <a:solidFill>
                  <a:prstClr val="black"/>
                </a:solidFill>
                <a:latin typeface="Cambria"/>
              </a:rPr>
              <a:t>СОКРАЩЕНИЕ ШТАТА</a:t>
            </a:r>
            <a:endParaRPr lang="ru-RU" b="1" dirty="0">
              <a:solidFill>
                <a:prstClr val="black"/>
              </a:solidFill>
              <a:latin typeface="Cambria"/>
            </a:endParaRPr>
          </a:p>
        </p:txBody>
      </p:sp>
      <p:sp>
        <p:nvSpPr>
          <p:cNvPr id="21" name="TextBox 20"/>
          <p:cNvSpPr txBox="1"/>
          <p:nvPr/>
        </p:nvSpPr>
        <p:spPr>
          <a:xfrm>
            <a:off x="3076243" y="3888028"/>
            <a:ext cx="2777674" cy="954107"/>
          </a:xfrm>
          <a:prstGeom prst="rect">
            <a:avLst/>
          </a:prstGeom>
          <a:noFill/>
        </p:spPr>
        <p:txBody>
          <a:bodyPr wrap="square" rtlCol="0">
            <a:spAutoFit/>
          </a:bodyPr>
          <a:lstStyle/>
          <a:p>
            <a:pPr algn="ctr"/>
            <a:r>
              <a:rPr lang="ru-RU" sz="1400" dirty="0" smtClean="0">
                <a:solidFill>
                  <a:prstClr val="black"/>
                </a:solidFill>
                <a:latin typeface="Cambria"/>
              </a:rPr>
              <a:t>Затраты связанные </a:t>
            </a:r>
            <a:r>
              <a:rPr lang="ru-RU" sz="1400" dirty="0">
                <a:solidFill>
                  <a:prstClr val="black"/>
                </a:solidFill>
                <a:latin typeface="Cambria"/>
              </a:rPr>
              <a:t>с выплатами </a:t>
            </a:r>
            <a:r>
              <a:rPr lang="ru-RU" sz="1400" dirty="0" smtClean="0">
                <a:solidFill>
                  <a:prstClr val="black"/>
                </a:solidFill>
                <a:latin typeface="Cambria"/>
              </a:rPr>
              <a:t>денежных компенсаций работникам </a:t>
            </a:r>
            <a:r>
              <a:rPr lang="ru-RU" sz="1400" dirty="0">
                <a:solidFill>
                  <a:prstClr val="black"/>
                </a:solidFill>
                <a:latin typeface="Cambria"/>
              </a:rPr>
              <a:t>по сокращению штата</a:t>
            </a:r>
          </a:p>
        </p:txBody>
      </p:sp>
      <p:sp>
        <p:nvSpPr>
          <p:cNvPr id="22" name="TextBox 21"/>
          <p:cNvSpPr txBox="1"/>
          <p:nvPr/>
        </p:nvSpPr>
        <p:spPr>
          <a:xfrm>
            <a:off x="6198670" y="2946077"/>
            <a:ext cx="2183697" cy="923330"/>
          </a:xfrm>
          <a:prstGeom prst="rect">
            <a:avLst/>
          </a:prstGeom>
          <a:noFill/>
        </p:spPr>
        <p:txBody>
          <a:bodyPr wrap="square" rtlCol="0">
            <a:spAutoFit/>
          </a:bodyPr>
          <a:lstStyle/>
          <a:p>
            <a:pPr algn="ctr"/>
            <a:r>
              <a:rPr lang="ru-RU" b="1" dirty="0" smtClean="0">
                <a:solidFill>
                  <a:prstClr val="black"/>
                </a:solidFill>
                <a:latin typeface="Cambria"/>
              </a:rPr>
              <a:t>ПРОСТОЙ,</a:t>
            </a:r>
          </a:p>
          <a:p>
            <a:pPr algn="ctr"/>
            <a:r>
              <a:rPr lang="ru-RU" b="1" dirty="0" smtClean="0">
                <a:solidFill>
                  <a:prstClr val="black"/>
                </a:solidFill>
                <a:latin typeface="Cambria"/>
              </a:rPr>
              <a:t>НЕПОЛНАЯ ЗАНЯТОСТЬ</a:t>
            </a:r>
            <a:endParaRPr lang="ru-RU" b="1" dirty="0">
              <a:solidFill>
                <a:prstClr val="black"/>
              </a:solidFill>
              <a:latin typeface="Cambria"/>
            </a:endParaRPr>
          </a:p>
        </p:txBody>
      </p:sp>
      <p:pic>
        <p:nvPicPr>
          <p:cNvPr id="23" name="Picture 4" descr="C:\Users\KuroshinAV\Pictures\Значки, эмблемы, символы\Fotolia_18011447_S-e1332333944424.jpg"/>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2036" b="94148" l="50429" r="97178">
                        <a14:foregroundMark x1="60859" y1="73791" x2="56074" y2="42494"/>
                        <a14:foregroundMark x1="59264" y1="34097" x2="67117" y2="15267"/>
                        <a14:foregroundMark x1="75215" y1="15267" x2="88712" y2="27735"/>
                        <a14:foregroundMark x1="89939" y1="38168" x2="91779" y2="56234"/>
                        <a14:foregroundMark x1="89325" y1="71756" x2="85521" y2="78372"/>
                        <a14:foregroundMark x1="63926" y1="82188" x2="60491" y2="73791"/>
                        <a14:foregroundMark x1="83313" y1="52417" x2="66135" y2="50382"/>
                      </a14:backgroundRemoval>
                    </a14:imgEffect>
                  </a14:imgLayer>
                </a14:imgProps>
              </a:ext>
              <a:ext uri="{28A0092B-C50C-407E-A947-70E740481C1C}">
                <a14:useLocalDpi xmlns:a14="http://schemas.microsoft.com/office/drawing/2010/main" val="0"/>
              </a:ext>
            </a:extLst>
          </a:blip>
          <a:srcRect l="48426" r="1318"/>
          <a:stretch/>
        </p:blipFill>
        <p:spPr bwMode="auto">
          <a:xfrm>
            <a:off x="-12553" y="3861048"/>
            <a:ext cx="649879" cy="62356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descr="C:\Users\KuroshinAV\Pictures\Значки, эмблемы, символы\Fotolia_18011447_S-e1332333944424.jpg"/>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ackgroundRemoval t="2036" b="94148" l="50429" r="97178">
                        <a14:foregroundMark x1="60859" y1="73791" x2="56074" y2="42494"/>
                        <a14:foregroundMark x1="59264" y1="34097" x2="67117" y2="15267"/>
                        <a14:foregroundMark x1="75215" y1="15267" x2="88712" y2="27735"/>
                        <a14:foregroundMark x1="89939" y1="38168" x2="91779" y2="56234"/>
                        <a14:foregroundMark x1="89325" y1="71756" x2="85521" y2="78372"/>
                        <a14:foregroundMark x1="63926" y1="82188" x2="60491" y2="73791"/>
                        <a14:foregroundMark x1="83313" y1="52417" x2="66135" y2="50382"/>
                      </a14:backgroundRemoval>
                    </a14:imgEffect>
                  </a14:imgLayer>
                </a14:imgProps>
              </a:ext>
              <a:ext uri="{28A0092B-C50C-407E-A947-70E740481C1C}">
                <a14:useLocalDpi xmlns:a14="http://schemas.microsoft.com/office/drawing/2010/main" val="0"/>
              </a:ext>
            </a:extLst>
          </a:blip>
          <a:srcRect l="48426" r="1318"/>
          <a:stretch/>
        </p:blipFill>
        <p:spPr bwMode="auto">
          <a:xfrm>
            <a:off x="2845860" y="3898021"/>
            <a:ext cx="649879" cy="62356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4" descr="C:\Users\KuroshinAV\Pictures\Значки, эмблемы, символы\Fotolia_18011447_S-e1332333944424.jpg"/>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ackgroundRemoval t="2036" b="94148" l="50429" r="97178">
                        <a14:foregroundMark x1="60859" y1="73791" x2="56074" y2="42494"/>
                        <a14:foregroundMark x1="59264" y1="34097" x2="67117" y2="15267"/>
                        <a14:foregroundMark x1="75215" y1="15267" x2="88712" y2="27735"/>
                        <a14:foregroundMark x1="89939" y1="38168" x2="91779" y2="56234"/>
                        <a14:foregroundMark x1="89325" y1="71756" x2="85521" y2="78372"/>
                        <a14:foregroundMark x1="63926" y1="82188" x2="60491" y2="73791"/>
                        <a14:foregroundMark x1="83313" y1="52417" x2="66135" y2="50382"/>
                      </a14:backgroundRemoval>
                    </a14:imgEffect>
                  </a14:imgLayer>
                </a14:imgProps>
              </a:ext>
              <a:ext uri="{28A0092B-C50C-407E-A947-70E740481C1C}">
                <a14:useLocalDpi xmlns:a14="http://schemas.microsoft.com/office/drawing/2010/main" val="0"/>
              </a:ext>
            </a:extLst>
          </a:blip>
          <a:srcRect l="48426" r="1318"/>
          <a:stretch/>
        </p:blipFill>
        <p:spPr bwMode="auto">
          <a:xfrm>
            <a:off x="5726914" y="3934584"/>
            <a:ext cx="649879" cy="623560"/>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p:cNvSpPr txBox="1"/>
          <p:nvPr/>
        </p:nvSpPr>
        <p:spPr>
          <a:xfrm>
            <a:off x="6332209" y="3958668"/>
            <a:ext cx="2086162" cy="523220"/>
          </a:xfrm>
          <a:prstGeom prst="rect">
            <a:avLst/>
          </a:prstGeom>
          <a:noFill/>
        </p:spPr>
        <p:txBody>
          <a:bodyPr wrap="square" rtlCol="0">
            <a:spAutoFit/>
          </a:bodyPr>
          <a:lstStyle/>
          <a:p>
            <a:pPr algn="ctr"/>
            <a:r>
              <a:rPr lang="ru-RU" sz="1400" dirty="0" smtClean="0">
                <a:solidFill>
                  <a:prstClr val="black"/>
                </a:solidFill>
                <a:latin typeface="Cambria"/>
              </a:rPr>
              <a:t>Затраты на выплату заработной платы</a:t>
            </a:r>
            <a:endParaRPr lang="ru-RU" sz="1400" dirty="0">
              <a:solidFill>
                <a:prstClr val="black"/>
              </a:solidFill>
              <a:latin typeface="Cambria"/>
            </a:endParaRPr>
          </a:p>
        </p:txBody>
      </p:sp>
      <p:pic>
        <p:nvPicPr>
          <p:cNvPr id="27" name="Picture 4" descr="C:\Users\KuroshinAV\Pictures\Значки, эмблемы, символы\Fotolia_18011447_S-e1332333944424.jpg"/>
          <p:cNvPicPr>
            <a:picLocks noChangeAspect="1" noChangeArrowheads="1"/>
          </p:cNvPicPr>
          <p:nvPr/>
        </p:nvPicPr>
        <p:blipFill rotWithShape="1">
          <a:blip r:embed="rId7" cstate="print">
            <a:extLst>
              <a:ext uri="{BEBA8EAE-BF5A-486C-A8C5-ECC9F3942E4B}">
                <a14:imgProps xmlns:a14="http://schemas.microsoft.com/office/drawing/2010/main">
                  <a14:imgLayer r:embed="rId8">
                    <a14:imgEffect>
                      <a14:backgroundRemoval t="2036" b="94148" l="0" r="97178">
                        <a14:foregroundMark x1="60859" y1="73791" x2="56074" y2="42494"/>
                        <a14:foregroundMark x1="59264" y1="34097" x2="67117" y2="15267"/>
                        <a14:foregroundMark x1="75215" y1="15267" x2="88712" y2="27735"/>
                        <a14:foregroundMark x1="89939" y1="38168" x2="91779" y2="56234"/>
                        <a14:foregroundMark x1="89325" y1="71756" x2="85521" y2="78372"/>
                        <a14:foregroundMark x1="63926" y1="82188" x2="60491" y2="73791"/>
                        <a14:foregroundMark x1="83313" y1="52417" x2="66135" y2="50382"/>
                        <a14:foregroundMark x1="39877" y1="23664" x2="16810" y2="71501"/>
                        <a14:foregroundMark x1="36564" y1="79898" x2="16074" y2="23664"/>
                        <a14:foregroundMark x1="11043" y1="35623" x2="10307" y2="66921"/>
                        <a14:foregroundMark x1="27607" y1="76845" x2="23558" y2="77863"/>
                        <a14:foregroundMark x1="40613" y1="27990" x2="43926" y2="43257"/>
                        <a14:foregroundMark x1="44294" y1="50891" x2="39509" y2="71756"/>
                        <a14:backgroundMark x1="50552" y1="20102" x2="49325" y2="80407"/>
                        <a14:backgroundMark x1="42822" y1="74809" x2="39509" y2="81679"/>
                      </a14:backgroundRemoval>
                    </a14:imgEffect>
                  </a14:imgLayer>
                </a14:imgProps>
              </a:ext>
              <a:ext uri="{28A0092B-C50C-407E-A947-70E740481C1C}">
                <a14:useLocalDpi xmlns:a14="http://schemas.microsoft.com/office/drawing/2010/main" val="0"/>
              </a:ext>
            </a:extLst>
          </a:blip>
          <a:srcRect l="3935" r="45809"/>
          <a:stretch/>
        </p:blipFill>
        <p:spPr bwMode="auto">
          <a:xfrm>
            <a:off x="5687220" y="5669699"/>
            <a:ext cx="649879" cy="623560"/>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p:cNvSpPr txBox="1"/>
          <p:nvPr/>
        </p:nvSpPr>
        <p:spPr>
          <a:xfrm>
            <a:off x="6156176" y="5284365"/>
            <a:ext cx="2304256" cy="1384995"/>
          </a:xfrm>
          <a:prstGeom prst="rect">
            <a:avLst/>
          </a:prstGeom>
          <a:noFill/>
        </p:spPr>
        <p:txBody>
          <a:bodyPr wrap="square" rtlCol="0">
            <a:spAutoFit/>
          </a:bodyPr>
          <a:lstStyle/>
          <a:p>
            <a:pPr algn="ctr"/>
            <a:r>
              <a:rPr lang="ru-RU" sz="1400" dirty="0" smtClean="0">
                <a:solidFill>
                  <a:prstClr val="black"/>
                </a:solidFill>
                <a:latin typeface="Cambria"/>
              </a:rPr>
              <a:t>Возможность получить финансовую поддержку государства, приняв участие в </a:t>
            </a:r>
            <a:r>
              <a:rPr lang="ru-RU" sz="1400" b="1" dirty="0" smtClean="0">
                <a:solidFill>
                  <a:prstClr val="black"/>
                </a:solidFill>
                <a:latin typeface="Cambria"/>
              </a:rPr>
              <a:t>Программе дополнительных мероприятий</a:t>
            </a:r>
            <a:endParaRPr lang="ru-RU" sz="1400" b="1" dirty="0">
              <a:solidFill>
                <a:prstClr val="black"/>
              </a:solidFill>
              <a:latin typeface="Cambria"/>
            </a:endParaRPr>
          </a:p>
        </p:txBody>
      </p:sp>
      <p:sp>
        <p:nvSpPr>
          <p:cNvPr id="31" name="TextBox 30"/>
          <p:cNvSpPr txBox="1"/>
          <p:nvPr/>
        </p:nvSpPr>
        <p:spPr>
          <a:xfrm>
            <a:off x="415508" y="4525507"/>
            <a:ext cx="2414614" cy="2769989"/>
          </a:xfrm>
          <a:prstGeom prst="rect">
            <a:avLst/>
          </a:prstGeom>
          <a:noFill/>
        </p:spPr>
        <p:txBody>
          <a:bodyPr wrap="square" rtlCol="0">
            <a:spAutoFit/>
          </a:bodyPr>
          <a:lstStyle/>
          <a:p>
            <a:pPr algn="just"/>
            <a:r>
              <a:rPr lang="ru-RU" sz="1150" spc="-20" dirty="0">
                <a:solidFill>
                  <a:prstClr val="black"/>
                </a:solidFill>
                <a:latin typeface="Times New Roman" panose="02020603050405020304" pitchFamily="18" charset="0"/>
                <a:cs typeface="Times New Roman" panose="02020603050405020304" pitchFamily="18" charset="0"/>
              </a:rPr>
              <a:t>В случае нарушения </a:t>
            </a:r>
            <a:r>
              <a:rPr lang="ru-RU" sz="1150" spc="-20" dirty="0" smtClean="0">
                <a:solidFill>
                  <a:prstClr val="black"/>
                </a:solidFill>
                <a:latin typeface="Times New Roman" panose="02020603050405020304" pitchFamily="18" charset="0"/>
                <a:cs typeface="Times New Roman" panose="02020603050405020304" pitchFamily="18" charset="0"/>
              </a:rPr>
              <a:t>норм, установленных Трудовым кодексом, работодателю </a:t>
            </a:r>
            <a:r>
              <a:rPr lang="ru-RU" sz="1150" spc="-20" dirty="0">
                <a:solidFill>
                  <a:prstClr val="black"/>
                </a:solidFill>
                <a:latin typeface="Times New Roman" panose="02020603050405020304" pitchFamily="18" charset="0"/>
                <a:cs typeface="Times New Roman" panose="02020603050405020304" pitchFamily="18" charset="0"/>
              </a:rPr>
              <a:t>грозит штраф в размере до </a:t>
            </a:r>
            <a:r>
              <a:rPr lang="ru-RU" sz="1150" b="1" spc="-20" dirty="0">
                <a:solidFill>
                  <a:prstClr val="black"/>
                </a:solidFill>
                <a:latin typeface="Times New Roman" panose="02020603050405020304" pitchFamily="18" charset="0"/>
                <a:cs typeface="Times New Roman" panose="02020603050405020304" pitchFamily="18" charset="0"/>
              </a:rPr>
              <a:t>50 тыс. руб. </a:t>
            </a:r>
            <a:r>
              <a:rPr lang="ru-RU" sz="1150" spc="-20" dirty="0" smtClean="0">
                <a:solidFill>
                  <a:prstClr val="black"/>
                </a:solidFill>
                <a:latin typeface="Times New Roman" panose="02020603050405020304" pitchFamily="18" charset="0"/>
                <a:cs typeface="Times New Roman" panose="02020603050405020304" pitchFamily="18" charset="0"/>
              </a:rPr>
              <a:t>(</a:t>
            </a:r>
            <a:r>
              <a:rPr lang="ru-RU" sz="1150" spc="-20" dirty="0">
                <a:solidFill>
                  <a:prstClr val="black"/>
                </a:solidFill>
                <a:latin typeface="Times New Roman" panose="02020603050405020304" pitchFamily="18" charset="0"/>
                <a:cs typeface="Times New Roman" panose="02020603050405020304" pitchFamily="18" charset="0"/>
              </a:rPr>
              <a:t>ст. </a:t>
            </a:r>
            <a:r>
              <a:rPr lang="ru-RU" sz="1150" spc="-20" dirty="0" smtClean="0">
                <a:solidFill>
                  <a:prstClr val="black"/>
                </a:solidFill>
                <a:latin typeface="Times New Roman" panose="02020603050405020304" pitchFamily="18" charset="0"/>
                <a:cs typeface="Times New Roman" panose="02020603050405020304" pitchFamily="18" charset="0"/>
              </a:rPr>
              <a:t>5.27 КоАП).</a:t>
            </a:r>
          </a:p>
          <a:p>
            <a:pPr algn="just"/>
            <a:r>
              <a:rPr lang="ru-RU" sz="1150" spc="-20" dirty="0" smtClean="0">
                <a:solidFill>
                  <a:prstClr val="black"/>
                </a:solidFill>
                <a:latin typeface="Times New Roman" panose="02020603050405020304" pitchFamily="18" charset="0"/>
                <a:cs typeface="Times New Roman" panose="02020603050405020304" pitchFamily="18" charset="0"/>
              </a:rPr>
              <a:t>Обязательства возместить по решению суда работнику оплату </a:t>
            </a:r>
            <a:r>
              <a:rPr lang="ru-RU" sz="1150" spc="-20" dirty="0">
                <a:solidFill>
                  <a:prstClr val="black"/>
                </a:solidFill>
                <a:latin typeface="Times New Roman" panose="02020603050405020304" pitchFamily="18" charset="0"/>
                <a:cs typeface="Times New Roman" panose="02020603050405020304" pitchFamily="18" charset="0"/>
              </a:rPr>
              <a:t>вынужденного прогула </a:t>
            </a:r>
            <a:r>
              <a:rPr lang="ru-RU" sz="1150" spc="-20" dirty="0" smtClean="0">
                <a:solidFill>
                  <a:prstClr val="black"/>
                </a:solidFill>
                <a:latin typeface="Times New Roman" panose="02020603050405020304" pitchFamily="18" charset="0"/>
                <a:cs typeface="Times New Roman" panose="02020603050405020304" pitchFamily="18" charset="0"/>
              </a:rPr>
              <a:t>(1200 </a:t>
            </a:r>
            <a:r>
              <a:rPr lang="ru-RU" sz="1150" spc="-20" dirty="0">
                <a:solidFill>
                  <a:prstClr val="black"/>
                </a:solidFill>
                <a:latin typeface="Times New Roman" panose="02020603050405020304" pitchFamily="18" charset="0"/>
                <a:cs typeface="Times New Roman" panose="02020603050405020304" pitchFamily="18" charset="0"/>
              </a:rPr>
              <a:t>руб. за каждый день рассмотрения дела </a:t>
            </a:r>
            <a:r>
              <a:rPr lang="ru-RU" sz="1150" spc="-20" dirty="0" smtClean="0">
                <a:solidFill>
                  <a:prstClr val="black"/>
                </a:solidFill>
                <a:latin typeface="Times New Roman" panose="02020603050405020304" pitchFamily="18" charset="0"/>
                <a:cs typeface="Times New Roman" panose="02020603050405020304" pitchFamily="18" charset="0"/>
              </a:rPr>
              <a:t>судом). </a:t>
            </a:r>
            <a:r>
              <a:rPr lang="ru-RU" sz="1150" spc="-20" dirty="0">
                <a:solidFill>
                  <a:prstClr val="black"/>
                </a:solidFill>
                <a:latin typeface="Times New Roman" panose="02020603050405020304" pitchFamily="18" charset="0"/>
                <a:cs typeface="Times New Roman" panose="02020603050405020304" pitchFamily="18" charset="0"/>
              </a:rPr>
              <a:t>При вынесении решения через 3 месяца после увольнения выплата составит </a:t>
            </a:r>
            <a:r>
              <a:rPr lang="ru-RU" sz="1150" b="1" spc="-20" dirty="0" smtClean="0">
                <a:solidFill>
                  <a:prstClr val="black"/>
                </a:solidFill>
                <a:latin typeface="Times New Roman" panose="02020603050405020304" pitchFamily="18" charset="0"/>
                <a:cs typeface="Times New Roman" panose="02020603050405020304" pitchFamily="18" charset="0"/>
              </a:rPr>
              <a:t>79 200 </a:t>
            </a:r>
            <a:r>
              <a:rPr lang="ru-RU" sz="1150" b="1" spc="-20" dirty="0">
                <a:solidFill>
                  <a:prstClr val="black"/>
                </a:solidFill>
                <a:latin typeface="Times New Roman" panose="02020603050405020304" pitchFamily="18" charset="0"/>
                <a:cs typeface="Times New Roman" panose="02020603050405020304" pitchFamily="18" charset="0"/>
              </a:rPr>
              <a:t>руб.)</a:t>
            </a:r>
          </a:p>
          <a:p>
            <a:pPr algn="ctr"/>
            <a:endParaRPr lang="ru-RU" sz="1200" spc="-20" dirty="0">
              <a:solidFill>
                <a:prstClr val="black"/>
              </a:solidFill>
              <a:latin typeface="Times New Roman" panose="02020603050405020304" pitchFamily="18" charset="0"/>
              <a:cs typeface="Times New Roman" panose="02020603050405020304" pitchFamily="18" charset="0"/>
            </a:endParaRPr>
          </a:p>
          <a:p>
            <a:endParaRPr lang="ru-RU" dirty="0"/>
          </a:p>
        </p:txBody>
      </p:sp>
      <p:sp>
        <p:nvSpPr>
          <p:cNvPr id="32" name="TextBox 31"/>
          <p:cNvSpPr txBox="1"/>
          <p:nvPr/>
        </p:nvSpPr>
        <p:spPr>
          <a:xfrm>
            <a:off x="5967101" y="4481888"/>
            <a:ext cx="2646834" cy="830997"/>
          </a:xfrm>
          <a:prstGeom prst="rect">
            <a:avLst/>
          </a:prstGeom>
          <a:noFill/>
        </p:spPr>
        <p:txBody>
          <a:bodyPr wrap="square" rtlCol="0">
            <a:spAutoFit/>
          </a:bodyPr>
          <a:lstStyle/>
          <a:p>
            <a:pPr algn="ctr">
              <a:spcBef>
                <a:spcPct val="20000"/>
              </a:spcBef>
              <a:buClr>
                <a:srgbClr val="31B6FD"/>
              </a:buClr>
              <a:buSzPct val="100000"/>
            </a:pPr>
            <a:r>
              <a:rPr lang="ru-RU" sz="1200" dirty="0" smtClean="0">
                <a:latin typeface="Times New Roman"/>
                <a:ea typeface="Calibri"/>
                <a:cs typeface="Times New Roman"/>
              </a:rPr>
              <a:t>за </a:t>
            </a:r>
            <a:r>
              <a:rPr lang="ru-RU" sz="1200" dirty="0">
                <a:latin typeface="Times New Roman"/>
                <a:ea typeface="Calibri"/>
                <a:cs typeface="Times New Roman"/>
              </a:rPr>
              <a:t>период простоя </a:t>
            </a:r>
            <a:r>
              <a:rPr lang="ru-RU" sz="1200" dirty="0" smtClean="0">
                <a:latin typeface="Times New Roman"/>
                <a:ea typeface="Calibri"/>
                <a:cs typeface="Times New Roman"/>
              </a:rPr>
              <a:t>по независящим от работодателя причинам оплатят </a:t>
            </a:r>
            <a:r>
              <a:rPr lang="ru-RU" sz="1200" dirty="0">
                <a:latin typeface="Times New Roman"/>
                <a:ea typeface="Calibri"/>
                <a:cs typeface="Times New Roman"/>
              </a:rPr>
              <a:t>2/3 от среднего </a:t>
            </a:r>
            <a:r>
              <a:rPr lang="ru-RU" sz="1200" dirty="0" smtClean="0">
                <a:latin typeface="Times New Roman"/>
                <a:ea typeface="Calibri"/>
                <a:cs typeface="Times New Roman"/>
              </a:rPr>
              <a:t>заработка </a:t>
            </a:r>
            <a:r>
              <a:rPr lang="ru-RU" sz="1200" b="1" dirty="0" smtClean="0">
                <a:latin typeface="Times New Roman"/>
                <a:ea typeface="Calibri"/>
                <a:cs typeface="Times New Roman"/>
              </a:rPr>
              <a:t>10 </a:t>
            </a:r>
            <a:r>
              <a:rPr lang="ru-RU" sz="1200" b="1" dirty="0">
                <a:latin typeface="Times New Roman"/>
                <a:ea typeface="Calibri"/>
                <a:cs typeface="Times New Roman"/>
              </a:rPr>
              <a:t>000 руб. в </a:t>
            </a:r>
            <a:r>
              <a:rPr lang="ru-RU" sz="1200" b="1" dirty="0" smtClean="0">
                <a:latin typeface="Times New Roman"/>
                <a:ea typeface="Calibri"/>
                <a:cs typeface="Times New Roman"/>
              </a:rPr>
              <a:t>месяц </a:t>
            </a:r>
            <a:r>
              <a:rPr lang="ru-RU" sz="1200" dirty="0" smtClean="0">
                <a:latin typeface="Times New Roman"/>
                <a:ea typeface="Calibri"/>
                <a:cs typeface="Times New Roman"/>
              </a:rPr>
              <a:t>(15000 </a:t>
            </a:r>
            <a:r>
              <a:rPr lang="ru-RU" sz="1200" dirty="0">
                <a:latin typeface="Times New Roman"/>
                <a:ea typeface="Calibri"/>
                <a:cs typeface="Times New Roman"/>
              </a:rPr>
              <a:t>* 2 / </a:t>
            </a:r>
            <a:r>
              <a:rPr lang="ru-RU" sz="1200" dirty="0" smtClean="0">
                <a:latin typeface="Times New Roman"/>
                <a:ea typeface="Calibri"/>
                <a:cs typeface="Times New Roman"/>
              </a:rPr>
              <a:t>3)</a:t>
            </a:r>
            <a:endParaRPr lang="ru-RU" sz="1200" b="1" dirty="0">
              <a:latin typeface="Times New Roman"/>
              <a:ea typeface="Calibri"/>
              <a:cs typeface="Times New Roman"/>
            </a:endParaRPr>
          </a:p>
        </p:txBody>
      </p:sp>
      <p:sp>
        <p:nvSpPr>
          <p:cNvPr id="33" name="TextBox 32"/>
          <p:cNvSpPr txBox="1"/>
          <p:nvPr/>
        </p:nvSpPr>
        <p:spPr>
          <a:xfrm>
            <a:off x="3179888" y="4849615"/>
            <a:ext cx="2533528" cy="1569660"/>
          </a:xfrm>
          <a:prstGeom prst="rect">
            <a:avLst/>
          </a:prstGeom>
          <a:noFill/>
        </p:spPr>
        <p:txBody>
          <a:bodyPr wrap="square" rtlCol="0">
            <a:spAutoFit/>
          </a:bodyPr>
          <a:lstStyle/>
          <a:p>
            <a:pPr algn="ctr">
              <a:spcBef>
                <a:spcPct val="20000"/>
              </a:spcBef>
              <a:buClr>
                <a:srgbClr val="31B6FD"/>
              </a:buClr>
              <a:buSzPct val="100000"/>
            </a:pPr>
            <a:r>
              <a:rPr lang="ru-RU" sz="1200" dirty="0">
                <a:latin typeface="Times New Roman"/>
                <a:ea typeface="Calibri"/>
                <a:cs typeface="Times New Roman"/>
              </a:rPr>
              <a:t>При увольнении по сокращению штата работников организации </a:t>
            </a:r>
            <a:r>
              <a:rPr lang="ru-RU" sz="1200" dirty="0" smtClean="0">
                <a:latin typeface="Times New Roman"/>
                <a:ea typeface="Calibri"/>
                <a:cs typeface="Times New Roman"/>
              </a:rPr>
              <a:t>за </a:t>
            </a:r>
            <a:r>
              <a:rPr lang="ru-RU" sz="1200">
                <a:latin typeface="Times New Roman"/>
                <a:ea typeface="Calibri"/>
                <a:cs typeface="Times New Roman"/>
              </a:rPr>
              <a:t>2 </a:t>
            </a:r>
            <a:r>
              <a:rPr lang="ru-RU" sz="1200" smtClean="0">
                <a:latin typeface="Times New Roman"/>
                <a:ea typeface="Calibri"/>
                <a:cs typeface="Times New Roman"/>
              </a:rPr>
              <a:t>или </a:t>
            </a:r>
            <a:r>
              <a:rPr lang="ru-RU" sz="1200" dirty="0">
                <a:latin typeface="Times New Roman"/>
                <a:ea typeface="Calibri"/>
                <a:cs typeface="Times New Roman"/>
              </a:rPr>
              <a:t>3 месяцы после увольнения </a:t>
            </a:r>
            <a:r>
              <a:rPr lang="ru-RU" sz="1200" dirty="0" smtClean="0">
                <a:solidFill>
                  <a:prstClr val="black"/>
                </a:solidFill>
                <a:latin typeface="Times New Roman"/>
                <a:ea typeface="Calibri"/>
                <a:cs typeface="Times New Roman"/>
              </a:rPr>
              <a:t>работнику </a:t>
            </a:r>
            <a:r>
              <a:rPr lang="ru-RU" sz="1200" dirty="0">
                <a:solidFill>
                  <a:prstClr val="black"/>
                </a:solidFill>
                <a:latin typeface="Times New Roman"/>
                <a:ea typeface="Calibri"/>
                <a:cs typeface="Times New Roman"/>
              </a:rPr>
              <a:t>будет выплачено </a:t>
            </a:r>
            <a:r>
              <a:rPr lang="ru-RU" sz="1200" b="1" dirty="0">
                <a:solidFill>
                  <a:prstClr val="black"/>
                </a:solidFill>
                <a:latin typeface="Times New Roman"/>
                <a:ea typeface="Calibri"/>
                <a:cs typeface="Times New Roman"/>
              </a:rPr>
              <a:t>2661</a:t>
            </a:r>
            <a:r>
              <a:rPr lang="ru-RU" sz="1200" b="1" dirty="0">
                <a:latin typeface="Times New Roman"/>
                <a:ea typeface="Calibri"/>
                <a:cs typeface="Times New Roman"/>
              </a:rPr>
              <a:t>3</a:t>
            </a:r>
            <a:r>
              <a:rPr lang="ru-RU" sz="1200" b="1" dirty="0">
                <a:solidFill>
                  <a:prstClr val="black"/>
                </a:solidFill>
                <a:latin typeface="Times New Roman"/>
                <a:ea typeface="Calibri"/>
                <a:cs typeface="Times New Roman"/>
              </a:rPr>
              <a:t> руб. в месяц </a:t>
            </a:r>
            <a:r>
              <a:rPr lang="ru-RU" sz="1200" dirty="0" smtClean="0">
                <a:solidFill>
                  <a:prstClr val="black"/>
                </a:solidFill>
                <a:latin typeface="Times New Roman"/>
                <a:ea typeface="Calibri"/>
                <a:cs typeface="Times New Roman"/>
              </a:rPr>
              <a:t>(</a:t>
            </a:r>
            <a:r>
              <a:rPr lang="ru-RU" sz="1200" dirty="0">
                <a:solidFill>
                  <a:prstClr val="black"/>
                </a:solidFill>
                <a:latin typeface="Times New Roman"/>
                <a:ea typeface="Calibri"/>
                <a:cs typeface="Times New Roman"/>
              </a:rPr>
              <a:t>25000 * 12 / 248 * 22) </a:t>
            </a:r>
            <a:r>
              <a:rPr lang="ru-RU" sz="1200" dirty="0" smtClean="0">
                <a:solidFill>
                  <a:prstClr val="black"/>
                </a:solidFill>
                <a:latin typeface="Times New Roman"/>
                <a:ea typeface="Calibri"/>
                <a:cs typeface="Times New Roman"/>
              </a:rPr>
              <a:t>(</a:t>
            </a:r>
            <a:r>
              <a:rPr lang="ru-RU" sz="1200" dirty="0">
                <a:solidFill>
                  <a:prstClr val="black"/>
                </a:solidFill>
                <a:latin typeface="Times New Roman"/>
                <a:ea typeface="Calibri"/>
                <a:cs typeface="Times New Roman"/>
              </a:rPr>
              <a:t>размер суммы зависит от количества рабочих дней в периоде, подлежащем оплате).</a:t>
            </a:r>
          </a:p>
        </p:txBody>
      </p:sp>
      <p:sp>
        <p:nvSpPr>
          <p:cNvPr id="30"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1</a:t>
            </a:r>
            <a:endParaRPr lang="ru-RU" sz="1800" dirty="0"/>
          </a:p>
        </p:txBody>
      </p:sp>
    </p:spTree>
    <p:extLst>
      <p:ext uri="{BB962C8B-B14F-4D97-AF65-F5344CB8AC3E}">
        <p14:creationId xmlns:p14="http://schemas.microsoft.com/office/powerpoint/2010/main" val="30302486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576" y="1700808"/>
            <a:ext cx="7408333" cy="3450696"/>
          </a:xfrm>
        </p:spPr>
        <p:txBody>
          <a:bodyPr>
            <a:normAutofit fontScale="25000" lnSpcReduction="20000"/>
          </a:bodyPr>
          <a:lstStyle/>
          <a:p>
            <a:pPr marL="0" indent="0" algn="ctr">
              <a:buNone/>
            </a:pPr>
            <a:endParaRPr lang="ru-RU" dirty="0" smtClean="0"/>
          </a:p>
          <a:p>
            <a:pPr marL="0" indent="0" algn="ctr">
              <a:buNone/>
            </a:pPr>
            <a:endParaRPr lang="ru-RU" dirty="0"/>
          </a:p>
          <a:p>
            <a:pPr marL="0" indent="0" algn="ctr">
              <a:buNone/>
            </a:pPr>
            <a:r>
              <a:rPr lang="ru-RU" sz="4400" b="1" dirty="0" smtClean="0">
                <a:solidFill>
                  <a:schemeClr val="tx1"/>
                </a:solidFill>
                <a:latin typeface="Times New Roman" panose="02020603050405020304" pitchFamily="18" charset="0"/>
                <a:cs typeface="Times New Roman" panose="02020603050405020304" pitchFamily="18" charset="0"/>
              </a:rPr>
              <a:t>ПРИКАЗ ООО «Факел»</a:t>
            </a:r>
          </a:p>
          <a:p>
            <a:pPr marL="0" indent="0" algn="ctr">
              <a:buNone/>
            </a:pPr>
            <a:r>
              <a:rPr lang="ru-RU" sz="4400" b="1" dirty="0" smtClean="0">
                <a:solidFill>
                  <a:schemeClr val="tx1"/>
                </a:solidFill>
                <a:latin typeface="Times New Roman" panose="02020603050405020304" pitchFamily="18" charset="0"/>
                <a:cs typeface="Times New Roman" panose="02020603050405020304" pitchFamily="18" charset="0"/>
              </a:rPr>
              <a:t>26.11.2019 N 4-к</a:t>
            </a:r>
          </a:p>
          <a:p>
            <a:pPr marL="0" indent="0" algn="ctr">
              <a:buNone/>
            </a:pPr>
            <a:r>
              <a:rPr lang="ru-RU" sz="4400" b="1" dirty="0" smtClean="0">
                <a:solidFill>
                  <a:schemeClr val="tx1"/>
                </a:solidFill>
                <a:latin typeface="Times New Roman" panose="02020603050405020304" pitchFamily="18" charset="0"/>
                <a:cs typeface="Times New Roman" panose="02020603050405020304" pitchFamily="18" charset="0"/>
              </a:rPr>
              <a:t>О СОЗДАНИИ КОМИССИИ ПО ОПРЕДЕЛЕНИЮ ПРЕИМУЩЕСТВЕННОГО ПРАВА НА ОСТАВЛЕНИЕ НА РАБОТЕ</a:t>
            </a:r>
          </a:p>
          <a:p>
            <a:pPr marL="0" indent="0">
              <a:buNone/>
            </a:pPr>
            <a:endParaRPr lang="ru-RU" sz="4400"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ru-RU" sz="44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ru-RU" sz="4400" dirty="0" smtClean="0">
                <a:solidFill>
                  <a:schemeClr val="tx1"/>
                </a:solidFill>
                <a:latin typeface="Times New Roman" panose="02020603050405020304" pitchFamily="18" charset="0"/>
                <a:cs typeface="Times New Roman" panose="02020603050405020304" pitchFamily="18" charset="0"/>
              </a:rPr>
              <a:t>В связи с проведением мероприятий по сокращению численности работников организации и для определения работников, которые согласно ст. 179 ТК РФ имеют преимущественное право на оставление на работе,</a:t>
            </a:r>
          </a:p>
          <a:p>
            <a:pPr marL="0" indent="0">
              <a:buNone/>
            </a:pPr>
            <a:r>
              <a:rPr lang="ru-RU" sz="4400" dirty="0" smtClean="0">
                <a:solidFill>
                  <a:schemeClr val="tx1"/>
                </a:solidFill>
                <a:latin typeface="Times New Roman" panose="02020603050405020304" pitchFamily="18" charset="0"/>
                <a:cs typeface="Times New Roman" panose="02020603050405020304" pitchFamily="18" charset="0"/>
              </a:rPr>
              <a:t>ПРИКАЗЫВАЮ:</a:t>
            </a:r>
          </a:p>
          <a:p>
            <a:pPr marL="0" indent="0">
              <a:buNone/>
            </a:pPr>
            <a:r>
              <a:rPr lang="ru-RU" sz="4400" dirty="0" smtClean="0">
                <a:solidFill>
                  <a:schemeClr val="tx1"/>
                </a:solidFill>
                <a:latin typeface="Times New Roman" panose="02020603050405020304" pitchFamily="18" charset="0"/>
                <a:cs typeface="Times New Roman" panose="02020603050405020304" pitchFamily="18" charset="0"/>
              </a:rPr>
              <a:t>	1. Создать комиссию по определению преимущественного права на оставление на работе (далее - Комиссия) в следующем составе:</a:t>
            </a:r>
          </a:p>
          <a:p>
            <a:pPr marL="0" indent="0">
              <a:buNone/>
            </a:pPr>
            <a:r>
              <a:rPr lang="ru-RU" sz="4400" dirty="0" smtClean="0">
                <a:solidFill>
                  <a:schemeClr val="tx1"/>
                </a:solidFill>
                <a:latin typeface="Times New Roman" panose="02020603050405020304" pitchFamily="18" charset="0"/>
                <a:cs typeface="Times New Roman" panose="02020603050405020304" pitchFamily="18" charset="0"/>
              </a:rPr>
              <a:t>председатель комиссии - И.С. Савельев, заместитель генерального директора;</a:t>
            </a:r>
          </a:p>
          <a:p>
            <a:pPr marL="0" indent="0">
              <a:buNone/>
            </a:pPr>
            <a:r>
              <a:rPr lang="ru-RU" sz="4400" dirty="0" smtClean="0">
                <a:solidFill>
                  <a:schemeClr val="tx1"/>
                </a:solidFill>
                <a:latin typeface="Times New Roman" panose="02020603050405020304" pitchFamily="18" charset="0"/>
                <a:cs typeface="Times New Roman" panose="02020603050405020304" pitchFamily="18" charset="0"/>
              </a:rPr>
              <a:t>члены комиссии:</a:t>
            </a:r>
          </a:p>
          <a:p>
            <a:pPr marL="0" indent="0">
              <a:buNone/>
            </a:pPr>
            <a:r>
              <a:rPr lang="ru-RU" sz="4400" dirty="0" smtClean="0">
                <a:solidFill>
                  <a:schemeClr val="tx1"/>
                </a:solidFill>
                <a:latin typeface="Times New Roman" panose="02020603050405020304" pitchFamily="18" charset="0"/>
                <a:cs typeface="Times New Roman" panose="02020603050405020304" pitchFamily="18" charset="0"/>
              </a:rPr>
              <a:t>- И.И. Иванов, начальник управления рекламы и маркетинга;</a:t>
            </a:r>
          </a:p>
          <a:p>
            <a:pPr marL="0" indent="0">
              <a:buNone/>
            </a:pPr>
            <a:r>
              <a:rPr lang="ru-RU" sz="4400" dirty="0" smtClean="0">
                <a:solidFill>
                  <a:schemeClr val="tx1"/>
                </a:solidFill>
                <a:latin typeface="Times New Roman" panose="02020603050405020304" pitchFamily="18" charset="0"/>
                <a:cs typeface="Times New Roman" panose="02020603050405020304" pitchFamily="18" charset="0"/>
              </a:rPr>
              <a:t>- А.Е. Васильева, начальник отдела кадров;</a:t>
            </a:r>
          </a:p>
          <a:p>
            <a:pPr marL="0" indent="0">
              <a:buNone/>
            </a:pPr>
            <a:r>
              <a:rPr lang="ru-RU" sz="4400" dirty="0" smtClean="0">
                <a:solidFill>
                  <a:schemeClr val="tx1"/>
                </a:solidFill>
                <a:latin typeface="Times New Roman" panose="02020603050405020304" pitchFamily="18" charset="0"/>
                <a:cs typeface="Times New Roman" panose="02020603050405020304" pitchFamily="18" charset="0"/>
              </a:rPr>
              <a:t>- А.Д. Ворошилова, ведущий менеджер по рекламе;</a:t>
            </a:r>
          </a:p>
          <a:p>
            <a:pPr marL="0" indent="0">
              <a:buNone/>
            </a:pPr>
            <a:r>
              <a:rPr lang="ru-RU" sz="4400" dirty="0" smtClean="0">
                <a:solidFill>
                  <a:schemeClr val="tx1"/>
                </a:solidFill>
                <a:latin typeface="Times New Roman" panose="02020603050405020304" pitchFamily="18" charset="0"/>
                <a:cs typeface="Times New Roman" panose="02020603050405020304" pitchFamily="18" charset="0"/>
              </a:rPr>
              <a:t>- А.А. Сидоров, юрисконсульт.</a:t>
            </a:r>
          </a:p>
          <a:p>
            <a:pPr marL="0" indent="0">
              <a:buNone/>
            </a:pPr>
            <a:r>
              <a:rPr lang="ru-RU" sz="4400" dirty="0" smtClean="0">
                <a:solidFill>
                  <a:schemeClr val="tx1"/>
                </a:solidFill>
                <a:latin typeface="Times New Roman" panose="02020603050405020304" pitchFamily="18" charset="0"/>
                <a:cs typeface="Times New Roman" panose="02020603050405020304" pitchFamily="18" charset="0"/>
              </a:rPr>
              <a:t>	2. Комиссии в срок до 30 ноября 2012 г. провести следующие мероприятия:</a:t>
            </a:r>
          </a:p>
          <a:p>
            <a:pPr marL="0" indent="0">
              <a:buNone/>
            </a:pPr>
            <a:r>
              <a:rPr lang="ru-RU" sz="4400" dirty="0" smtClean="0">
                <a:solidFill>
                  <a:schemeClr val="tx1"/>
                </a:solidFill>
                <a:latin typeface="Times New Roman" panose="02020603050405020304" pitchFamily="18" charset="0"/>
                <a:cs typeface="Times New Roman" panose="02020603050405020304" pitchFamily="18" charset="0"/>
              </a:rPr>
              <a:t>- определить работников, на которых распространяется запрет на увольнение по инициативе работодателя в соответствии со ст. ст. 261, 264 ТК РФ;</a:t>
            </a:r>
          </a:p>
          <a:p>
            <a:pPr marL="0" indent="0">
              <a:buNone/>
            </a:pPr>
            <a:r>
              <a:rPr lang="ru-RU" sz="4400" dirty="0" smtClean="0">
                <a:solidFill>
                  <a:schemeClr val="tx1"/>
                </a:solidFill>
                <a:latin typeface="Times New Roman" panose="02020603050405020304" pitchFamily="18" charset="0"/>
                <a:cs typeface="Times New Roman" panose="02020603050405020304" pitchFamily="18" charset="0"/>
              </a:rPr>
              <a:t>- среди работников, которые занимают штатные единицы, подлежащие сокращению, провести сравнительный анализ производительности труда и уровня квалификации (с учетом образования, стажа работы);</a:t>
            </a:r>
          </a:p>
          <a:p>
            <a:pPr marL="0" indent="0">
              <a:buNone/>
            </a:pPr>
            <a:r>
              <a:rPr lang="ru-RU" sz="4400" dirty="0" smtClean="0">
                <a:solidFill>
                  <a:schemeClr val="tx1"/>
                </a:solidFill>
                <a:latin typeface="Times New Roman" panose="02020603050405020304" pitchFamily="18" charset="0"/>
                <a:cs typeface="Times New Roman" panose="02020603050405020304" pitchFamily="18" charset="0"/>
              </a:rPr>
              <a:t>- выявить работников, имеющих преимущественное право на оставление на работе согласно ч. 1, 2 ст. 179 ТК РФ.</a:t>
            </a:r>
          </a:p>
          <a:p>
            <a:pPr marL="0" indent="0">
              <a:buNone/>
            </a:pPr>
            <a:r>
              <a:rPr lang="ru-RU" sz="4400" dirty="0" smtClean="0">
                <a:solidFill>
                  <a:schemeClr val="tx1"/>
                </a:solidFill>
                <a:latin typeface="Times New Roman" panose="02020603050405020304" pitchFamily="18" charset="0"/>
                <a:cs typeface="Times New Roman" panose="02020603050405020304" pitchFamily="18" charset="0"/>
              </a:rPr>
              <a:t>	3. Комиссии в срок до 4 декабря 2012 г. представить мотивированное заключение о наличии у работников преимущественного права на оставление на работе при сокращении численности либо причин, не позволяющих уволить работника по п. 2 ч. 1 ст. 81 ТК РФ.</a:t>
            </a:r>
          </a:p>
          <a:p>
            <a:pPr marL="0" indent="0">
              <a:buNone/>
            </a:pPr>
            <a:r>
              <a:rPr lang="ru-RU" sz="4400" dirty="0" smtClean="0">
                <a:solidFill>
                  <a:schemeClr val="tx1"/>
                </a:solidFill>
                <a:latin typeface="Times New Roman" panose="02020603050405020304" pitchFamily="18" charset="0"/>
                <a:cs typeface="Times New Roman" panose="02020603050405020304" pitchFamily="18" charset="0"/>
              </a:rPr>
              <a:t>	4. Контроль за исполнением приказа возложить на директора департамента по персоналу С.С. Семенову.</a:t>
            </a:r>
          </a:p>
          <a:p>
            <a:pPr marL="0" indent="0">
              <a:buNone/>
            </a:pPr>
            <a:endParaRPr lang="ru-RU" sz="4400"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ru-RU" sz="4400"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ru-RU" sz="4400" dirty="0" smtClean="0">
                <a:solidFill>
                  <a:schemeClr val="tx1"/>
                </a:solidFill>
                <a:latin typeface="Times New Roman" panose="02020603050405020304" pitchFamily="18" charset="0"/>
                <a:cs typeface="Times New Roman" panose="02020603050405020304" pitchFamily="18" charset="0"/>
              </a:rPr>
              <a:t>Генеральный директор                  Петров                П.П. Петров</a:t>
            </a:r>
          </a:p>
          <a:p>
            <a:pPr marL="0" indent="0">
              <a:buNone/>
            </a:pPr>
            <a:endParaRPr lang="ru-RU" sz="4400" dirty="0">
              <a:solidFill>
                <a:schemeClr val="tx1"/>
              </a:solidFill>
            </a:endParaRPr>
          </a:p>
        </p:txBody>
      </p:sp>
      <p:sp>
        <p:nvSpPr>
          <p:cNvPr id="2" name="Заголовок 1"/>
          <p:cNvSpPr>
            <a:spLocks noGrp="1"/>
          </p:cNvSpPr>
          <p:nvPr>
            <p:ph type="title"/>
          </p:nvPr>
        </p:nvSpPr>
        <p:spPr/>
        <p:txBody>
          <a:bodyPr>
            <a:noAutofit/>
          </a:bodyPr>
          <a:lstStyle/>
          <a:p>
            <a:r>
              <a:rPr lang="ru-RU" sz="2400" dirty="0" smtClean="0">
                <a:latin typeface="Times New Roman" panose="02020603050405020304" pitchFamily="18" charset="0"/>
                <a:cs typeface="Times New Roman" panose="02020603050405020304" pitchFamily="18" charset="0"/>
              </a:rPr>
              <a:t>Шаг 2. Для того чтобы провести процедуру сокращения с соблюдением всех положений законодательства, необходимо создание специальной комиссии по определению преимущественного права на оставление на работе</a:t>
            </a:r>
            <a:endParaRPr lang="ru-RU" sz="2400" dirty="0">
              <a:latin typeface="Times New Roman" panose="02020603050405020304" pitchFamily="18" charset="0"/>
              <a:cs typeface="Times New Roman" panose="02020603050405020304" pitchFamily="18" charset="0"/>
            </a:endParaRPr>
          </a:p>
        </p:txBody>
      </p:sp>
      <p:sp>
        <p:nvSpPr>
          <p:cNvPr id="6"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10</a:t>
            </a:r>
            <a:endParaRPr lang="ru-RU" sz="1800" dirty="0"/>
          </a:p>
        </p:txBody>
      </p:sp>
    </p:spTree>
    <p:extLst>
      <p:ext uri="{BB962C8B-B14F-4D97-AF65-F5344CB8AC3E}">
        <p14:creationId xmlns:p14="http://schemas.microsoft.com/office/powerpoint/2010/main" val="8908206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8012" y="332656"/>
            <a:ext cx="8024428" cy="461913"/>
          </a:xfrm>
        </p:spPr>
        <p:txBody>
          <a:bodyPr>
            <a:normAutofit/>
          </a:bodyPr>
          <a:lstStyle/>
          <a:p>
            <a:r>
              <a:rPr lang="ru-RU" sz="2400" dirty="0" smtClean="0">
                <a:latin typeface="Times New Roman" panose="02020603050405020304" pitchFamily="18" charset="0"/>
                <a:cs typeface="Times New Roman" panose="02020603050405020304" pitchFamily="18" charset="0"/>
              </a:rPr>
              <a:t>Шаг 3. Уведомляем профсоюз (при наличии)</a:t>
            </a:r>
            <a:endParaRPr lang="ru-RU" sz="24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449542" y="786913"/>
            <a:ext cx="8244916" cy="1800200"/>
          </a:xfrm>
        </p:spPr>
        <p:txBody>
          <a:bodyPr>
            <a:normAutofit fontScale="92500" lnSpcReduction="20000"/>
          </a:bodyPr>
          <a:lstStyle/>
          <a:p>
            <a:pPr algn="just">
              <a:spcBef>
                <a:spcPts val="0"/>
              </a:spcBef>
            </a:pPr>
            <a:r>
              <a:rPr lang="ru-RU" sz="5500" dirty="0" smtClean="0">
                <a:latin typeface="Times New Roman" panose="02020603050405020304" pitchFamily="18" charset="0"/>
                <a:cs typeface="Times New Roman" panose="02020603050405020304" pitchFamily="18" charset="0"/>
              </a:rPr>
              <a:t>	</a:t>
            </a:r>
            <a:r>
              <a:rPr lang="ru-RU" sz="4800" dirty="0" smtClean="0">
                <a:latin typeface="Times New Roman" panose="02020603050405020304" pitchFamily="18" charset="0"/>
                <a:cs typeface="Times New Roman" panose="02020603050405020304" pitchFamily="18" charset="0"/>
              </a:rPr>
              <a:t>	</a:t>
            </a:r>
            <a:r>
              <a:rPr lang="ru-RU" sz="2200" dirty="0" smtClean="0">
                <a:solidFill>
                  <a:schemeClr val="tx1"/>
                </a:solidFill>
                <a:latin typeface="Times New Roman" panose="02020603050405020304" pitchFamily="18" charset="0"/>
                <a:cs typeface="Times New Roman" panose="02020603050405020304" pitchFamily="18" charset="0"/>
              </a:rPr>
              <a:t>Если на предприятии есть профсоюз, то администрация обязана уведомить и его в те же сроки. Документ следует составить в письменном виде. Специальной формы, утвержденной законом, для уведомления нет. Можно составить документ в произвольном виде на фирменном бланке </a:t>
            </a:r>
          </a:p>
          <a:p>
            <a:pPr algn="just"/>
            <a:endParaRPr lang="ru-RU" sz="4800" dirty="0" smtClean="0">
              <a:latin typeface="Times New Roman" panose="02020603050405020304" pitchFamily="18" charset="0"/>
              <a:cs typeface="Times New Roman" panose="02020603050405020304" pitchFamily="18" charset="0"/>
            </a:endParaRPr>
          </a:p>
          <a:p>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250" y="2744963"/>
            <a:ext cx="6667500" cy="350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11</a:t>
            </a:r>
            <a:endParaRPr lang="ru-RU" sz="1800" dirty="0"/>
          </a:p>
        </p:txBody>
      </p:sp>
    </p:spTree>
    <p:extLst>
      <p:ext uri="{BB962C8B-B14F-4D97-AF65-F5344CB8AC3E}">
        <p14:creationId xmlns:p14="http://schemas.microsoft.com/office/powerpoint/2010/main" val="1364019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8296" y="590823"/>
            <a:ext cx="8024428" cy="461913"/>
          </a:xfrm>
        </p:spPr>
        <p:txBody>
          <a:bodyPr>
            <a:normAutofit fontScale="90000"/>
          </a:bodyPr>
          <a:lstStyle/>
          <a:p>
            <a:r>
              <a:rPr lang="ru-RU" sz="2400" dirty="0" smtClean="0">
                <a:latin typeface="Times New Roman" panose="02020603050405020304" pitchFamily="18" charset="0"/>
                <a:cs typeface="Times New Roman" panose="02020603050405020304" pitchFamily="18" charset="0"/>
              </a:rPr>
              <a:t>Шаг </a:t>
            </a:r>
            <a:r>
              <a:rPr lang="en-US" sz="2400" dirty="0" smtClean="0">
                <a:latin typeface="Times New Roman" panose="02020603050405020304" pitchFamily="18" charset="0"/>
                <a:cs typeface="Times New Roman" panose="02020603050405020304" pitchFamily="18" charset="0"/>
              </a:rPr>
              <a:t>4</a:t>
            </a:r>
            <a:r>
              <a:rPr lang="ru-RU" sz="2400" dirty="0" smtClean="0">
                <a:latin typeface="Times New Roman" panose="02020603050405020304" pitchFamily="18" charset="0"/>
                <a:cs typeface="Times New Roman" panose="02020603050405020304" pitchFamily="18" charset="0"/>
              </a:rPr>
              <a:t>. Уведомляем органы занятости через портал «Работа в России» (</a:t>
            </a:r>
            <a:r>
              <a:rPr lang="en-US" sz="2400" dirty="0">
                <a:latin typeface="Times New Roman" panose="02020603050405020304" pitchFamily="18" charset="0"/>
                <a:cs typeface="Times New Roman" panose="02020603050405020304" pitchFamily="18" charset="0"/>
              </a:rPr>
              <a:t>t</a:t>
            </a:r>
            <a:r>
              <a:rPr lang="en-US" sz="2400" dirty="0" smtClean="0">
                <a:latin typeface="Times New Roman" panose="02020603050405020304" pitchFamily="18" charset="0"/>
                <a:cs typeface="Times New Roman" panose="02020603050405020304" pitchFamily="18" charset="0"/>
              </a:rPr>
              <a:t>rudvsem.ru)</a:t>
            </a:r>
            <a:endParaRPr lang="ru-RU" sz="24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589727" y="865585"/>
            <a:ext cx="7992888" cy="2785864"/>
          </a:xfrm>
        </p:spPr>
        <p:txBody>
          <a:bodyPr>
            <a:normAutofit fontScale="25000" lnSpcReduction="20000"/>
          </a:bodyPr>
          <a:lstStyle/>
          <a:p>
            <a:pPr algn="just"/>
            <a:r>
              <a:rPr lang="ru-RU" sz="5500" dirty="0" smtClean="0">
                <a:latin typeface="Times New Roman" panose="02020603050405020304" pitchFamily="18" charset="0"/>
                <a:cs typeface="Times New Roman" panose="02020603050405020304" pitchFamily="18" charset="0"/>
              </a:rPr>
              <a:t>	</a:t>
            </a:r>
            <a:endParaRPr lang="en-US" sz="4800" dirty="0">
              <a:latin typeface="Times New Roman" panose="02020603050405020304" pitchFamily="18" charset="0"/>
              <a:cs typeface="Times New Roman" panose="02020603050405020304" pitchFamily="18" charset="0"/>
            </a:endParaRPr>
          </a:p>
          <a:p>
            <a:pPr lvl="0" algn="just"/>
            <a:r>
              <a:rPr lang="ru-RU" sz="6400" b="1" dirty="0">
                <a:solidFill>
                  <a:schemeClr val="tx1"/>
                </a:solidFill>
                <a:latin typeface="Times New Roman" panose="02020603050405020304" pitchFamily="18" charset="0"/>
                <a:cs typeface="Times New Roman" panose="02020603050405020304" pitchFamily="18" charset="0"/>
              </a:rPr>
              <a:t>Как зарегистрироваться на портале «Работа в России».</a:t>
            </a:r>
          </a:p>
          <a:p>
            <a:pPr algn="just"/>
            <a:r>
              <a:rPr lang="ru-RU" sz="6400" dirty="0">
                <a:solidFill>
                  <a:schemeClr val="tx1"/>
                </a:solidFill>
                <a:latin typeface="Times New Roman" panose="02020603050405020304" pitchFamily="18" charset="0"/>
                <a:cs typeface="Times New Roman" panose="02020603050405020304" pitchFamily="18" charset="0"/>
              </a:rPr>
              <a:t>Для регистрации на портале «Работа в России» достаточно осуществить вход на портал  по учетной записи на Едином портале государственных услуг (через ЕСИА</a:t>
            </a:r>
            <a:r>
              <a:rPr lang="ru-RU" sz="6400" dirty="0" smtClean="0">
                <a:solidFill>
                  <a:schemeClr val="tx1"/>
                </a:solidFill>
                <a:latin typeface="Times New Roman" panose="02020603050405020304" pitchFamily="18" charset="0"/>
                <a:cs typeface="Times New Roman" panose="02020603050405020304" pitchFamily="18" charset="0"/>
              </a:rPr>
              <a:t>).</a:t>
            </a:r>
          </a:p>
          <a:p>
            <a:pPr algn="just"/>
            <a:endParaRPr lang="ru-RU" sz="3200" dirty="0">
              <a:solidFill>
                <a:schemeClr val="tx1"/>
              </a:solidFill>
              <a:latin typeface="Times New Roman" panose="02020603050405020304" pitchFamily="18" charset="0"/>
              <a:cs typeface="Times New Roman" panose="02020603050405020304" pitchFamily="18" charset="0"/>
            </a:endParaRPr>
          </a:p>
          <a:p>
            <a:pPr lvl="0" algn="just"/>
            <a:r>
              <a:rPr lang="ru-RU" sz="6400" b="1" dirty="0">
                <a:solidFill>
                  <a:schemeClr val="tx1"/>
                </a:solidFill>
                <a:latin typeface="Times New Roman" panose="02020603050405020304" pitchFamily="18" charset="0"/>
                <a:cs typeface="Times New Roman" panose="02020603050405020304" pitchFamily="18" charset="0"/>
              </a:rPr>
              <a:t>Как подать сведения о неполной занятости или высвобождении в связи с мерами противодействия по распространению </a:t>
            </a:r>
            <a:r>
              <a:rPr lang="ru-RU" sz="6400" b="1" dirty="0" err="1">
                <a:solidFill>
                  <a:schemeClr val="tx1"/>
                </a:solidFill>
                <a:latin typeface="Times New Roman" panose="02020603050405020304" pitchFamily="18" charset="0"/>
                <a:cs typeface="Times New Roman" panose="02020603050405020304" pitchFamily="18" charset="0"/>
              </a:rPr>
              <a:t>коронавируса</a:t>
            </a:r>
            <a:r>
              <a:rPr lang="ru-RU" sz="6400" dirty="0">
                <a:solidFill>
                  <a:schemeClr val="tx1"/>
                </a:solidFill>
                <a:latin typeface="Times New Roman" panose="02020603050405020304" pitchFamily="18" charset="0"/>
                <a:cs typeface="Times New Roman" panose="02020603050405020304" pitchFamily="18" charset="0"/>
              </a:rPr>
              <a:t>.</a:t>
            </a:r>
          </a:p>
          <a:p>
            <a:pPr algn="just"/>
            <a:r>
              <a:rPr lang="ru-RU" sz="6400" dirty="0">
                <a:solidFill>
                  <a:schemeClr val="tx1"/>
                </a:solidFill>
                <a:latin typeface="Times New Roman" panose="02020603050405020304" pitchFamily="18" charset="0"/>
                <a:cs typeface="Times New Roman" panose="02020603050405020304" pitchFamily="18" charset="0"/>
              </a:rPr>
              <a:t>Переход на страницу подачи сведений осуществляется двумя путями:</a:t>
            </a:r>
          </a:p>
          <a:p>
            <a:pPr algn="just"/>
            <a:r>
              <a:rPr lang="ru-RU" sz="6400" dirty="0">
                <a:solidFill>
                  <a:schemeClr val="tx1"/>
                </a:solidFill>
                <a:latin typeface="Times New Roman" panose="02020603050405020304" pitchFamily="18" charset="0"/>
                <a:cs typeface="Times New Roman" panose="02020603050405020304" pitchFamily="18" charset="0"/>
              </a:rPr>
              <a:t>1) При нажатии на </a:t>
            </a:r>
            <a:r>
              <a:rPr lang="ru-RU" sz="6400" dirty="0" smtClean="0">
                <a:solidFill>
                  <a:schemeClr val="tx1"/>
                </a:solidFill>
                <a:latin typeface="Times New Roman" panose="02020603050405020304" pitchFamily="18" charset="0"/>
                <a:cs typeface="Times New Roman" panose="02020603050405020304" pitchFamily="18" charset="0"/>
              </a:rPr>
              <a:t>баннер </a:t>
            </a:r>
            <a:r>
              <a:rPr lang="ru-RU" sz="6400" dirty="0" smtClean="0">
                <a:solidFill>
                  <a:schemeClr val="tx1"/>
                </a:solidFill>
              </a:rPr>
              <a:t>«</a:t>
            </a:r>
            <a:r>
              <a:rPr lang="ru-RU" sz="6400" dirty="0" smtClean="0">
                <a:solidFill>
                  <a:schemeClr val="tx1"/>
                </a:solidFill>
                <a:latin typeface="Times New Roman" panose="02020603050405020304" pitchFamily="18" charset="0"/>
                <a:cs typeface="Times New Roman" panose="02020603050405020304" pitchFamily="18" charset="0"/>
              </a:rPr>
              <a:t>Оперативный </a:t>
            </a:r>
            <a:r>
              <a:rPr lang="ru-RU" sz="6400" dirty="0">
                <a:solidFill>
                  <a:schemeClr val="tx1"/>
                </a:solidFill>
                <a:latin typeface="Times New Roman" panose="02020603050405020304" pitchFamily="18" charset="0"/>
                <a:cs typeface="Times New Roman" panose="02020603050405020304" pitchFamily="18" charset="0"/>
              </a:rPr>
              <a:t>мониторинг занятости</a:t>
            </a:r>
            <a:r>
              <a:rPr lang="ru-RU" sz="6400" dirty="0" smtClean="0">
                <a:solidFill>
                  <a:schemeClr val="tx1"/>
                </a:solidFill>
                <a:latin typeface="Times New Roman" panose="02020603050405020304" pitchFamily="18" charset="0"/>
                <a:cs typeface="Times New Roman" panose="02020603050405020304" pitchFamily="18" charset="0"/>
              </a:rPr>
              <a:t>», </a:t>
            </a:r>
            <a:r>
              <a:rPr lang="ru-RU" sz="6400" dirty="0">
                <a:solidFill>
                  <a:schemeClr val="tx1"/>
                </a:solidFill>
                <a:latin typeface="Times New Roman" panose="02020603050405020304" pitchFamily="18" charset="0"/>
                <a:cs typeface="Times New Roman" panose="02020603050405020304" pitchFamily="18" charset="0"/>
              </a:rPr>
              <a:t>затем на кнопку «Подать информацию». </a:t>
            </a:r>
          </a:p>
          <a:p>
            <a:pPr algn="just"/>
            <a:r>
              <a:rPr lang="ru-RU" sz="6400" dirty="0">
                <a:solidFill>
                  <a:schemeClr val="tx1"/>
                </a:solidFill>
                <a:latin typeface="Times New Roman" panose="02020603050405020304" pitchFamily="18" charset="0"/>
                <a:cs typeface="Times New Roman" panose="02020603050405020304" pitchFamily="18" charset="0"/>
              </a:rPr>
              <a:t>2) При переходе в карточку компании с помощью Меню – Компания</a:t>
            </a:r>
            <a:r>
              <a:rPr lang="ru-RU" sz="6400" dirty="0" smtClean="0">
                <a:solidFill>
                  <a:schemeClr val="tx1"/>
                </a:solidFill>
                <a:latin typeface="Times New Roman" panose="02020603050405020304" pitchFamily="18" charset="0"/>
                <a:cs typeface="Times New Roman" panose="02020603050405020304" pitchFamily="18" charset="0"/>
              </a:rPr>
              <a:t>.</a:t>
            </a:r>
          </a:p>
          <a:p>
            <a:pPr algn="just"/>
            <a:endParaRPr lang="en-US" dirty="0">
              <a:solidFill>
                <a:schemeClr val="tx1"/>
              </a:solidFill>
              <a:latin typeface="Times New Roman" panose="02020603050405020304" pitchFamily="18" charset="0"/>
              <a:cs typeface="Times New Roman" panose="02020603050405020304" pitchFamily="18" charset="0"/>
            </a:endParaRPr>
          </a:p>
          <a:p>
            <a:pPr lvl="0" algn="just"/>
            <a:r>
              <a:rPr lang="ru-RU" sz="6400" b="1" dirty="0">
                <a:solidFill>
                  <a:schemeClr val="tx1"/>
                </a:solidFill>
                <a:latin typeface="Times New Roman" panose="02020603050405020304" pitchFamily="18" charset="0"/>
                <a:cs typeface="Times New Roman" panose="02020603050405020304" pitchFamily="18" charset="0"/>
              </a:rPr>
              <a:t>По какой форме?</a:t>
            </a:r>
          </a:p>
          <a:p>
            <a:pPr algn="just"/>
            <a:r>
              <a:rPr lang="ru-RU" sz="6400" dirty="0">
                <a:solidFill>
                  <a:schemeClr val="tx1"/>
                </a:solidFill>
                <a:latin typeface="Times New Roman" panose="02020603050405020304" pitchFamily="18" charset="0"/>
                <a:cs typeface="Times New Roman" panose="02020603050405020304" pitchFamily="18" charset="0"/>
              </a:rPr>
              <a:t>Подача сведения осуществляется по реализованной на портале </a:t>
            </a:r>
            <a:r>
              <a:rPr lang="ru-RU" sz="6400" dirty="0" smtClean="0">
                <a:solidFill>
                  <a:schemeClr val="tx1"/>
                </a:solidFill>
                <a:latin typeface="Times New Roman" panose="02020603050405020304" pitchFamily="18" charset="0"/>
                <a:cs typeface="Times New Roman" panose="02020603050405020304" pitchFamily="18" charset="0"/>
              </a:rPr>
              <a:t>«Работа </a:t>
            </a:r>
            <a:r>
              <a:rPr lang="ru-RU" sz="6400" dirty="0">
                <a:solidFill>
                  <a:schemeClr val="tx1"/>
                </a:solidFill>
                <a:latin typeface="Times New Roman" panose="02020603050405020304" pitchFamily="18" charset="0"/>
                <a:cs typeface="Times New Roman" panose="02020603050405020304" pitchFamily="18" charset="0"/>
              </a:rPr>
              <a:t>в России» электронной форме «Сведения об изменении численности, а также неполной занятости работников в связи с распространением </a:t>
            </a:r>
            <a:r>
              <a:rPr lang="ru-RU" sz="6400" dirty="0" err="1">
                <a:solidFill>
                  <a:schemeClr val="tx1"/>
                </a:solidFill>
                <a:latin typeface="Times New Roman" panose="02020603050405020304" pitchFamily="18" charset="0"/>
                <a:cs typeface="Times New Roman" panose="02020603050405020304" pitchFamily="18" charset="0"/>
              </a:rPr>
              <a:t>коронавирусной</a:t>
            </a:r>
            <a:r>
              <a:rPr lang="ru-RU" sz="6400" dirty="0">
                <a:solidFill>
                  <a:schemeClr val="tx1"/>
                </a:solidFill>
                <a:latin typeface="Times New Roman" panose="02020603050405020304" pitchFamily="18" charset="0"/>
                <a:cs typeface="Times New Roman" panose="02020603050405020304" pitchFamily="18" charset="0"/>
              </a:rPr>
              <a:t> инфекции». Все поля, кроме отчества, являются обязательными для заполнения. Некоторые строки заполняются посредством выбора значений из выпадающего справочника.</a:t>
            </a:r>
          </a:p>
          <a:p>
            <a:pPr algn="just"/>
            <a:r>
              <a:rPr lang="ru-RU" sz="6400" dirty="0" smtClean="0">
                <a:solidFill>
                  <a:schemeClr val="tx1"/>
                </a:solidFill>
                <a:latin typeface="Times New Roman" panose="02020603050405020304" pitchFamily="18" charset="0"/>
                <a:cs typeface="Times New Roman" panose="02020603050405020304" pitchFamily="18" charset="0"/>
              </a:rPr>
              <a:t>При </a:t>
            </a:r>
            <a:r>
              <a:rPr lang="ru-RU" sz="6400" dirty="0">
                <a:solidFill>
                  <a:schemeClr val="tx1"/>
                </a:solidFill>
                <a:latin typeface="Times New Roman" panose="02020603050405020304" pitchFamily="18" charset="0"/>
                <a:cs typeface="Times New Roman" panose="02020603050405020304" pitchFamily="18" charset="0"/>
              </a:rPr>
              <a:t>переходе на страницу открывается форма «Сведения об изменении численности, а также неполной занятости работников в связи с распространением </a:t>
            </a:r>
            <a:r>
              <a:rPr lang="ru-RU" sz="6400" dirty="0" err="1">
                <a:solidFill>
                  <a:schemeClr val="tx1"/>
                </a:solidFill>
                <a:latin typeface="Times New Roman" panose="02020603050405020304" pitchFamily="18" charset="0"/>
                <a:cs typeface="Times New Roman" panose="02020603050405020304" pitchFamily="18" charset="0"/>
              </a:rPr>
              <a:t>коронавирусной</a:t>
            </a:r>
            <a:r>
              <a:rPr lang="ru-RU" sz="6400" dirty="0">
                <a:solidFill>
                  <a:schemeClr val="tx1"/>
                </a:solidFill>
                <a:latin typeface="Times New Roman" panose="02020603050405020304" pitchFamily="18" charset="0"/>
                <a:cs typeface="Times New Roman" panose="02020603050405020304" pitchFamily="18" charset="0"/>
              </a:rPr>
              <a:t> инфекции».</a:t>
            </a:r>
          </a:p>
          <a:p>
            <a:pPr algn="just"/>
            <a:endParaRPr lang="ru-RU" sz="4800" dirty="0" smtClean="0">
              <a:latin typeface="Times New Roman" panose="02020603050405020304" pitchFamily="18" charset="0"/>
              <a:cs typeface="Times New Roman" panose="02020603050405020304" pitchFamily="18" charset="0"/>
            </a:endParaRPr>
          </a:p>
          <a:p>
            <a:pPr algn="just"/>
            <a:endParaRPr lang="ru-RU" sz="4800" dirty="0" smtClean="0">
              <a:latin typeface="Times New Roman" panose="02020603050405020304" pitchFamily="18" charset="0"/>
              <a:cs typeface="Times New Roman" panose="02020603050405020304" pitchFamily="18" charset="0"/>
            </a:endParaRPr>
          </a:p>
          <a:p>
            <a:endParaRPr lang="ru-RU" dirty="0"/>
          </a:p>
        </p:txBody>
      </p:sp>
      <p:sp>
        <p:nvSpPr>
          <p:cNvPr id="6"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12</a:t>
            </a:r>
            <a:endParaRPr lang="ru-RU" sz="1800" dirty="0"/>
          </a:p>
        </p:txBody>
      </p:sp>
    </p:spTree>
    <p:extLst>
      <p:ext uri="{BB962C8B-B14F-4D97-AF65-F5344CB8AC3E}">
        <p14:creationId xmlns:p14="http://schemas.microsoft.com/office/powerpoint/2010/main" val="35058199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1268760"/>
            <a:ext cx="7772400" cy="1470025"/>
          </a:xfrm>
        </p:spPr>
        <p:txBody>
          <a:bodyPr>
            <a:noAutofit/>
          </a:bodyPr>
          <a:lstStyle/>
          <a:p>
            <a:r>
              <a:rPr lang="ru-RU" sz="2200" dirty="0">
                <a:latin typeface="Times New Roman" panose="02020603050405020304" pitchFamily="18" charset="0"/>
                <a:cs typeface="Times New Roman" panose="02020603050405020304" pitchFamily="18" charset="0"/>
              </a:rPr>
              <a:t>Шаг </a:t>
            </a:r>
            <a:r>
              <a:rPr lang="ru-RU" sz="2200" dirty="0" smtClean="0">
                <a:latin typeface="Times New Roman" panose="02020603050405020304" pitchFamily="18" charset="0"/>
                <a:cs typeface="Times New Roman" panose="02020603050405020304" pitchFamily="18" charset="0"/>
              </a:rPr>
              <a:t>5. </a:t>
            </a:r>
            <a:r>
              <a:rPr lang="ru-RU" sz="2200" dirty="0">
                <a:latin typeface="Times New Roman" panose="02020603050405020304" pitchFamily="18" charset="0"/>
                <a:cs typeface="Times New Roman" panose="02020603050405020304" pitchFamily="18" charset="0"/>
              </a:rPr>
              <a:t>Определяем круг лиц, которые имеют преимущественное право оставления на работе</a:t>
            </a:r>
            <a:br>
              <a:rPr lang="ru-RU" sz="22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smtClean="0">
                <a:solidFill>
                  <a:schemeClr val="tx1"/>
                </a:solidFill>
                <a:latin typeface="Times New Roman" panose="02020603050405020304" pitchFamily="18" charset="0"/>
                <a:cs typeface="Times New Roman" panose="02020603050405020304" pitchFamily="18" charset="0"/>
              </a:rPr>
              <a:t>При этом применяется ст.179 ТК РФ. </a:t>
            </a:r>
            <a:br>
              <a:rPr lang="ru-RU" sz="1600" dirty="0" smtClean="0">
                <a:solidFill>
                  <a:schemeClr val="tx1"/>
                </a:solidFill>
                <a:latin typeface="Times New Roman" panose="02020603050405020304" pitchFamily="18" charset="0"/>
                <a:cs typeface="Times New Roman" panose="02020603050405020304" pitchFamily="18" charset="0"/>
              </a:rPr>
            </a:br>
            <a:r>
              <a:rPr lang="ru-RU" sz="1600" dirty="0" smtClean="0">
                <a:solidFill>
                  <a:schemeClr val="tx1"/>
                </a:solidFill>
                <a:latin typeface="Times New Roman" panose="02020603050405020304" pitchFamily="18" charset="0"/>
                <a:cs typeface="Times New Roman" panose="02020603050405020304" pitchFamily="18" charset="0"/>
              </a:rPr>
              <a:t>После того как были определены сотрудники, не подлежащие сокращению, нужно отобрать кандидатов, имеющих преимущественное право на сохранение рабочего места. Сформированная на предприятии комиссия обязана изучить личные дела работников, проанализировать показатели их трудовой деятельности и пр.</a:t>
            </a:r>
            <a:br>
              <a:rPr lang="ru-RU" sz="1600" dirty="0" smtClean="0">
                <a:solidFill>
                  <a:schemeClr val="tx1"/>
                </a:solidFill>
                <a:latin typeface="Times New Roman" panose="02020603050405020304" pitchFamily="18" charset="0"/>
                <a:cs typeface="Times New Roman" panose="02020603050405020304" pitchFamily="18" charset="0"/>
              </a:rPr>
            </a:br>
            <a:endParaRPr lang="ru-RU" sz="1600" dirty="0">
              <a:solidFill>
                <a:schemeClr val="tx1"/>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755576" y="2743369"/>
            <a:ext cx="7848872" cy="3600400"/>
          </a:xfrm>
        </p:spPr>
        <p:txBody>
          <a:bodyPr>
            <a:noAutofit/>
          </a:bodyPr>
          <a:lstStyle/>
          <a:p>
            <a:r>
              <a:rPr lang="ru-RU" sz="2200" dirty="0">
                <a:latin typeface="Times New Roman" panose="02020603050405020304" pitchFamily="18" charset="0"/>
                <a:ea typeface="+mj-ea"/>
                <a:cs typeface="Times New Roman" panose="02020603050405020304" pitchFamily="18" charset="0"/>
              </a:rPr>
              <a:t>Шаг </a:t>
            </a:r>
            <a:r>
              <a:rPr lang="ru-RU" sz="2200" dirty="0" smtClean="0">
                <a:latin typeface="Times New Roman" panose="02020603050405020304" pitchFamily="18" charset="0"/>
                <a:ea typeface="+mj-ea"/>
                <a:cs typeface="Times New Roman" panose="02020603050405020304" pitchFamily="18" charset="0"/>
              </a:rPr>
              <a:t>6. </a:t>
            </a:r>
            <a:r>
              <a:rPr lang="ru-RU" sz="2200" dirty="0">
                <a:latin typeface="Times New Roman" panose="02020603050405020304" pitchFamily="18" charset="0"/>
                <a:ea typeface="+mj-ea"/>
                <a:cs typeface="Times New Roman" panose="02020603050405020304" pitchFamily="18" charset="0"/>
              </a:rPr>
              <a:t>Письменно уведомляем работников о предстоящем увольнении</a:t>
            </a:r>
          </a:p>
          <a:p>
            <a:r>
              <a:rPr lang="ru-RU" sz="1600" dirty="0" smtClean="0">
                <a:solidFill>
                  <a:schemeClr val="tx1"/>
                </a:solidFill>
                <a:latin typeface="Times New Roman" panose="02020603050405020304" pitchFamily="18" charset="0"/>
                <a:cs typeface="Times New Roman" panose="02020603050405020304" pitchFamily="18" charset="0"/>
              </a:rPr>
              <a:t>Далее необходимо уведомить тех, чьи позиции подлежат ликвидации. Согласно ст. 180 ТК РФ, этот документ должен быть вручен каждому сотруднику лично под подпись не позже двух месяцев до планируемой даты. В уведомлении должна быть проставлена дата, когда сотрудник получил его и ознакомился.</a:t>
            </a:r>
          </a:p>
          <a:p>
            <a:r>
              <a:rPr lang="ru-RU" sz="1600" dirty="0" smtClean="0">
                <a:solidFill>
                  <a:schemeClr val="tx1"/>
                </a:solidFill>
                <a:latin typeface="Times New Roman" panose="02020603050405020304" pitchFamily="18" charset="0"/>
                <a:cs typeface="Times New Roman" panose="02020603050405020304" pitchFamily="18" charset="0"/>
              </a:rPr>
              <a:t>По своей форме это персональное письмо каждому сокращаемому работнику либо протокол, где все ликвидируемые должности перечисляются списком. Тогда подписи ставятся под текстом документа в порядке ознакомления.</a:t>
            </a:r>
          </a:p>
          <a:p>
            <a:r>
              <a:rPr lang="ru-RU" sz="1600" dirty="0" smtClean="0">
                <a:solidFill>
                  <a:schemeClr val="tx1"/>
                </a:solidFill>
                <a:latin typeface="Times New Roman" panose="02020603050405020304" pitchFamily="18" charset="0"/>
                <a:cs typeface="Times New Roman" panose="02020603050405020304" pitchFamily="18" charset="0"/>
              </a:rPr>
              <a:t>Если сотрудник отказывается подписывать протокол или уведомление, то документ можно направить по почте на домашний адрес. Также нужно составить акт об отказе от подписи. В обязательном порядке в нем должны содержаться подписи уведомителя и двух сотрудников, которые присутствовали при отказе.</a:t>
            </a:r>
          </a:p>
          <a:p>
            <a:endParaRPr lang="ru-RU" sz="1600" dirty="0">
              <a:latin typeface="Times New Roman" panose="02020603050405020304" pitchFamily="18" charset="0"/>
              <a:cs typeface="Times New Roman" panose="02020603050405020304" pitchFamily="18" charset="0"/>
            </a:endParaRPr>
          </a:p>
        </p:txBody>
      </p:sp>
      <p:sp>
        <p:nvSpPr>
          <p:cNvPr id="6"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13</a:t>
            </a:r>
            <a:endParaRPr lang="ru-RU" sz="1800" dirty="0"/>
          </a:p>
        </p:txBody>
      </p:sp>
    </p:spTree>
    <p:extLst>
      <p:ext uri="{BB962C8B-B14F-4D97-AF65-F5344CB8AC3E}">
        <p14:creationId xmlns:p14="http://schemas.microsoft.com/office/powerpoint/2010/main" val="3147540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55576" y="332656"/>
            <a:ext cx="7848872" cy="5904656"/>
          </a:xfrm>
        </p:spPr>
        <p:txBody>
          <a:bodyPr>
            <a:noAutofit/>
          </a:bodyPr>
          <a:lstStyle/>
          <a:p>
            <a:r>
              <a:rPr lang="ru-RU" sz="1200" b="1" dirty="0" smtClean="0">
                <a:solidFill>
                  <a:schemeClr val="tx1"/>
                </a:solidFill>
                <a:latin typeface="Times New Roman" panose="02020603050405020304" pitchFamily="18" charset="0"/>
                <a:cs typeface="Times New Roman" panose="02020603050405020304" pitchFamily="18" charset="0"/>
              </a:rPr>
              <a:t> УВЕДОМЛЕНИЕ</a:t>
            </a:r>
          </a:p>
          <a:p>
            <a:r>
              <a:rPr lang="ru-RU" sz="1200" b="1" dirty="0" smtClean="0">
                <a:solidFill>
                  <a:schemeClr val="tx1"/>
                </a:solidFill>
                <a:latin typeface="Times New Roman" panose="02020603050405020304" pitchFamily="18" charset="0"/>
                <a:cs typeface="Times New Roman" panose="02020603050405020304" pitchFamily="18" charset="0"/>
              </a:rPr>
              <a:t>              _______________________________________________</a:t>
            </a:r>
          </a:p>
          <a:p>
            <a:r>
              <a:rPr lang="ru-RU" sz="1200" b="1" dirty="0" smtClean="0">
                <a:solidFill>
                  <a:schemeClr val="tx1"/>
                </a:solidFill>
                <a:latin typeface="Times New Roman" panose="02020603050405020304" pitchFamily="18" charset="0"/>
                <a:cs typeface="Times New Roman" panose="02020603050405020304" pitchFamily="18" charset="0"/>
              </a:rPr>
              <a:t>                   (фамилия, имя, отчество)</a:t>
            </a:r>
          </a:p>
          <a:p>
            <a:pPr algn="just"/>
            <a:endParaRPr lang="ru-RU" sz="1200" dirty="0" smtClean="0">
              <a:solidFill>
                <a:schemeClr val="tx1"/>
              </a:solidFill>
              <a:latin typeface="Times New Roman" panose="02020603050405020304" pitchFamily="18" charset="0"/>
              <a:cs typeface="Times New Roman" panose="02020603050405020304" pitchFamily="18" charset="0"/>
            </a:endParaRPr>
          </a:p>
          <a:p>
            <a:pPr algn="just"/>
            <a:r>
              <a:rPr lang="ru-RU" sz="1200" dirty="0" smtClean="0">
                <a:solidFill>
                  <a:schemeClr val="tx1"/>
                </a:solidFill>
                <a:latin typeface="Times New Roman" panose="02020603050405020304" pitchFamily="18" charset="0"/>
                <a:cs typeface="Times New Roman" panose="02020603050405020304" pitchFamily="18" charset="0"/>
              </a:rPr>
              <a:t>Уведомляем Вас, что замещаемая Вами должность __________________(наименование  должности)  подлежит сокращению.</a:t>
            </a:r>
          </a:p>
          <a:p>
            <a:pPr algn="just"/>
            <a:r>
              <a:rPr lang="ru-RU" sz="1200" dirty="0" smtClean="0">
                <a:solidFill>
                  <a:schemeClr val="tx1"/>
                </a:solidFill>
                <a:latin typeface="Times New Roman" panose="02020603050405020304" pitchFamily="18" charset="0"/>
                <a:cs typeface="Times New Roman" panose="02020603050405020304" pitchFamily="18" charset="0"/>
              </a:rPr>
              <a:t>    Во исполнение части 2 статьи 180 Трудового кодекса Российской Федерации Вы  уведомляетесь  о  возможном  предстоящем увольнении по пункту 2 части 1 статьи 81 Трудового кодекса Российской Федерации.</a:t>
            </a:r>
          </a:p>
          <a:p>
            <a:pPr algn="just"/>
            <a:r>
              <a:rPr lang="ru-RU" sz="1200" dirty="0" smtClean="0">
                <a:solidFill>
                  <a:schemeClr val="tx1"/>
                </a:solidFill>
                <a:latin typeface="Times New Roman" panose="02020603050405020304" pitchFamily="18" charset="0"/>
                <a:cs typeface="Times New Roman" panose="02020603050405020304" pitchFamily="18" charset="0"/>
              </a:rPr>
              <a:t>    При  отсутствии возможности предоставления Вам другой работы (вакантной должности),  соответствующей Вашей квалификации, или в случае Вашего отказа от  трудоустройства  трудовой  договор  по  истечении  двух  месяцев со дня ознакомления  с  настоящим  уведомлением  подлежит расторжению на основании пункта 2 части 1 статьи 81 Трудового кодекса Российской Федерации.</a:t>
            </a:r>
          </a:p>
          <a:p>
            <a:pPr algn="just"/>
            <a:r>
              <a:rPr lang="ru-RU" sz="1200" dirty="0" smtClean="0">
                <a:solidFill>
                  <a:schemeClr val="tx1"/>
                </a:solidFill>
                <a:latin typeface="Times New Roman" panose="02020603050405020304" pitchFamily="18" charset="0"/>
                <a:cs typeface="Times New Roman" panose="02020603050405020304" pitchFamily="18" charset="0"/>
              </a:rPr>
              <a:t>    В  течение этого срока Вы должны выполнять свои должностные обязанности и соблюдать правила внутреннего трудового распорядка.</a:t>
            </a:r>
          </a:p>
          <a:p>
            <a:pPr algn="just"/>
            <a:r>
              <a:rPr lang="ru-RU" sz="1200" dirty="0" smtClean="0">
                <a:solidFill>
                  <a:schemeClr val="tx1"/>
                </a:solidFill>
                <a:latin typeface="Times New Roman" panose="02020603050405020304" pitchFamily="18" charset="0"/>
                <a:cs typeface="Times New Roman" panose="02020603050405020304" pitchFamily="18" charset="0"/>
              </a:rPr>
              <a:t>    При  увольнении Вам гарантируются льготы и компенсации, предусмотренные статьями 178, 180 Трудового кодекса Российской Федерации.</a:t>
            </a:r>
          </a:p>
          <a:p>
            <a:pPr algn="just"/>
            <a:endParaRPr lang="ru-RU" sz="1200" dirty="0" smtClean="0">
              <a:solidFill>
                <a:schemeClr val="tx1"/>
              </a:solidFill>
              <a:latin typeface="Times New Roman" panose="02020603050405020304" pitchFamily="18" charset="0"/>
              <a:cs typeface="Times New Roman" panose="02020603050405020304" pitchFamily="18" charset="0"/>
            </a:endParaRPr>
          </a:p>
          <a:p>
            <a:pPr algn="just"/>
            <a:r>
              <a:rPr lang="ru-RU" sz="1200" dirty="0" smtClean="0">
                <a:solidFill>
                  <a:schemeClr val="tx1"/>
                </a:solidFill>
                <a:latin typeface="Times New Roman" panose="02020603050405020304" pitchFamily="18" charset="0"/>
                <a:cs typeface="Times New Roman" panose="02020603050405020304" pitchFamily="18" charset="0"/>
              </a:rPr>
              <a:t>___________________________          _________      _______________________</a:t>
            </a:r>
          </a:p>
          <a:p>
            <a:pPr algn="just"/>
            <a:r>
              <a:rPr lang="ru-RU" sz="1200" dirty="0" smtClean="0">
                <a:solidFill>
                  <a:schemeClr val="tx1"/>
                </a:solidFill>
                <a:latin typeface="Times New Roman" panose="02020603050405020304" pitchFamily="18" charset="0"/>
                <a:cs typeface="Times New Roman" panose="02020603050405020304" pitchFamily="18" charset="0"/>
              </a:rPr>
              <a:t>(должность соответствующего          (подпись)       (расшифровка подписи)</a:t>
            </a:r>
          </a:p>
          <a:p>
            <a:pPr algn="just"/>
            <a:r>
              <a:rPr lang="ru-RU" sz="1200" dirty="0" smtClean="0">
                <a:solidFill>
                  <a:schemeClr val="tx1"/>
                </a:solidFill>
                <a:latin typeface="Times New Roman" panose="02020603050405020304" pitchFamily="18" charset="0"/>
                <a:cs typeface="Times New Roman" panose="02020603050405020304" pitchFamily="18" charset="0"/>
              </a:rPr>
              <a:t>       руководителя)</a:t>
            </a:r>
          </a:p>
          <a:p>
            <a:pPr algn="just"/>
            <a:endParaRPr lang="ru-RU" sz="1200" dirty="0" smtClean="0">
              <a:solidFill>
                <a:schemeClr val="tx1"/>
              </a:solidFill>
              <a:latin typeface="Times New Roman" panose="02020603050405020304" pitchFamily="18" charset="0"/>
              <a:cs typeface="Times New Roman" panose="02020603050405020304" pitchFamily="18" charset="0"/>
            </a:endParaRPr>
          </a:p>
          <a:p>
            <a:r>
              <a:rPr lang="ru-RU" sz="1200" dirty="0" smtClean="0">
                <a:solidFill>
                  <a:schemeClr val="tx1"/>
                </a:solidFill>
                <a:latin typeface="Times New Roman" panose="02020603050405020304" pitchFamily="18" charset="0"/>
                <a:cs typeface="Times New Roman" panose="02020603050405020304" pitchFamily="18" charset="0"/>
              </a:rPr>
              <a:t>РАСПИСКА</a:t>
            </a:r>
          </a:p>
          <a:p>
            <a:endParaRPr lang="ru-RU" sz="1200" dirty="0" smtClean="0">
              <a:solidFill>
                <a:schemeClr val="tx1"/>
              </a:solidFill>
              <a:latin typeface="Times New Roman" panose="02020603050405020304" pitchFamily="18" charset="0"/>
              <a:cs typeface="Times New Roman" panose="02020603050405020304" pitchFamily="18" charset="0"/>
            </a:endParaRPr>
          </a:p>
          <a:p>
            <a:r>
              <a:rPr lang="ru-RU" sz="1200" dirty="0" smtClean="0">
                <a:solidFill>
                  <a:schemeClr val="tx1"/>
                </a:solidFill>
                <a:latin typeface="Times New Roman" panose="02020603050405020304" pitchFamily="18" charset="0"/>
                <a:cs typeface="Times New Roman" panose="02020603050405020304" pitchFamily="18" charset="0"/>
              </a:rPr>
              <a:t>    Уведомление  получил(а)  "__"  _________  20    г.,  права  на льготы и</a:t>
            </a:r>
          </a:p>
          <a:p>
            <a:r>
              <a:rPr lang="ru-RU" sz="1200" dirty="0" smtClean="0">
                <a:solidFill>
                  <a:schemeClr val="tx1"/>
                </a:solidFill>
                <a:latin typeface="Times New Roman" panose="02020603050405020304" pitchFamily="18" charset="0"/>
                <a:cs typeface="Times New Roman" panose="02020603050405020304" pitchFamily="18" charset="0"/>
              </a:rPr>
              <a:t>компенсации,  предусмотренные  статьями  178,  179,  180  Трудового кодекса</a:t>
            </a:r>
          </a:p>
          <a:p>
            <a:r>
              <a:rPr lang="ru-RU" sz="1200" dirty="0" smtClean="0">
                <a:solidFill>
                  <a:schemeClr val="tx1"/>
                </a:solidFill>
                <a:latin typeface="Times New Roman" panose="02020603050405020304" pitchFamily="18" charset="0"/>
                <a:cs typeface="Times New Roman" panose="02020603050405020304" pitchFamily="18" charset="0"/>
              </a:rPr>
              <a:t>Российской Федерации, разъяснены и понятны.</a:t>
            </a:r>
          </a:p>
          <a:p>
            <a:endParaRPr lang="ru-RU" sz="1200" dirty="0" smtClean="0">
              <a:solidFill>
                <a:schemeClr val="tx1"/>
              </a:solidFill>
              <a:latin typeface="Times New Roman" panose="02020603050405020304" pitchFamily="18" charset="0"/>
              <a:cs typeface="Times New Roman" panose="02020603050405020304" pitchFamily="18" charset="0"/>
            </a:endParaRPr>
          </a:p>
          <a:p>
            <a:r>
              <a:rPr lang="ru-RU" sz="1200" dirty="0" smtClean="0">
                <a:solidFill>
                  <a:schemeClr val="tx1"/>
                </a:solidFill>
                <a:latin typeface="Times New Roman" panose="02020603050405020304" pitchFamily="18" charset="0"/>
                <a:cs typeface="Times New Roman" panose="02020603050405020304" pitchFamily="18" charset="0"/>
              </a:rPr>
              <a:t>"__" ___________ 20   г.                          _________ подпись</a:t>
            </a:r>
            <a:endParaRPr lang="ru-RU" sz="1200" dirty="0">
              <a:solidFill>
                <a:schemeClr val="tx1"/>
              </a:solidFill>
              <a:latin typeface="Times New Roman" panose="02020603050405020304" pitchFamily="18" charset="0"/>
              <a:cs typeface="Times New Roman" panose="02020603050405020304" pitchFamily="18" charset="0"/>
            </a:endParaRPr>
          </a:p>
        </p:txBody>
      </p:sp>
      <p:sp>
        <p:nvSpPr>
          <p:cNvPr id="5"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14</a:t>
            </a:r>
            <a:endParaRPr lang="ru-RU" sz="1800" dirty="0"/>
          </a:p>
        </p:txBody>
      </p:sp>
    </p:spTree>
    <p:extLst>
      <p:ext uri="{BB962C8B-B14F-4D97-AF65-F5344CB8AC3E}">
        <p14:creationId xmlns:p14="http://schemas.microsoft.com/office/powerpoint/2010/main" val="22567721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620688"/>
            <a:ext cx="7920880" cy="5018112"/>
          </a:xfrm>
        </p:spPr>
        <p:txBody>
          <a:bodyPr>
            <a:normAutofit/>
          </a:bodyPr>
          <a:lstStyle/>
          <a:p>
            <a:r>
              <a:rPr lang="ru-RU" sz="2800" b="1" dirty="0" smtClean="0">
                <a:solidFill>
                  <a:schemeClr val="bg1"/>
                </a:solidFill>
                <a:latin typeface="Times New Roman" panose="02020603050405020304" pitchFamily="18" charset="0"/>
                <a:cs typeface="Times New Roman" panose="02020603050405020304" pitchFamily="18" charset="0"/>
              </a:rPr>
              <a:t>Шаг </a:t>
            </a:r>
            <a:r>
              <a:rPr lang="ru-RU" sz="2800" b="1" dirty="0">
                <a:solidFill>
                  <a:schemeClr val="bg1"/>
                </a:solidFill>
                <a:latin typeface="Times New Roman" panose="02020603050405020304" pitchFamily="18" charset="0"/>
                <a:cs typeface="Times New Roman" panose="02020603050405020304" pitchFamily="18" charset="0"/>
              </a:rPr>
              <a:t>7</a:t>
            </a:r>
            <a:r>
              <a:rPr lang="ru-RU" sz="2800" b="1" dirty="0" smtClean="0">
                <a:solidFill>
                  <a:schemeClr val="bg1"/>
                </a:solidFill>
                <a:latin typeface="Times New Roman" panose="02020603050405020304" pitchFamily="18" charset="0"/>
                <a:cs typeface="Times New Roman" panose="02020603050405020304" pitchFamily="18" charset="0"/>
              </a:rPr>
              <a:t>. Письменно предлагаем работникам другие имеющиеся вакансии</a:t>
            </a:r>
          </a:p>
          <a:p>
            <a:endParaRPr lang="ru-RU" dirty="0" smtClean="0">
              <a:solidFill>
                <a:schemeClr val="tx1"/>
              </a:solidFill>
              <a:latin typeface="Times New Roman" panose="02020603050405020304" pitchFamily="18" charset="0"/>
              <a:cs typeface="Times New Roman" panose="02020603050405020304" pitchFamily="18" charset="0"/>
            </a:endParaRPr>
          </a:p>
          <a:p>
            <a:r>
              <a:rPr lang="ru-RU" dirty="0" smtClean="0">
                <a:solidFill>
                  <a:schemeClr val="tx1"/>
                </a:solidFill>
                <a:latin typeface="Times New Roman" panose="02020603050405020304" pitchFamily="18" charset="0"/>
                <a:cs typeface="Times New Roman" panose="02020603050405020304" pitchFamily="18" charset="0"/>
              </a:rPr>
              <a:t>Несмотря на то, что в уведомлении о сокращении должности, которую в данный момент занимает работник, уже содержится список имеющихся в компании вакансий, необходимо составить отдельный документ, где они будут указаны подробно.</a:t>
            </a:r>
          </a:p>
          <a:p>
            <a:r>
              <a:rPr lang="ru-RU" dirty="0" smtClean="0">
                <a:solidFill>
                  <a:schemeClr val="tx1"/>
                </a:solidFill>
                <a:latin typeface="Times New Roman" panose="02020603050405020304" pitchFamily="18" charset="0"/>
                <a:cs typeface="Times New Roman" panose="02020603050405020304" pitchFamily="18" charset="0"/>
              </a:rPr>
              <a:t>Цель данного документа — проинформировать сокращаемого работника о наличии вакансий, которые компания может ему предложить на дату извещения о сокращении.</a:t>
            </a:r>
          </a:p>
          <a:p>
            <a:endParaRPr lang="ru-RU" dirty="0"/>
          </a:p>
        </p:txBody>
      </p:sp>
      <p:sp>
        <p:nvSpPr>
          <p:cNvPr id="5"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15</a:t>
            </a:r>
            <a:endParaRPr lang="ru-RU" sz="1800" dirty="0"/>
          </a:p>
        </p:txBody>
      </p:sp>
    </p:spTree>
    <p:extLst>
      <p:ext uri="{BB962C8B-B14F-4D97-AF65-F5344CB8AC3E}">
        <p14:creationId xmlns:p14="http://schemas.microsoft.com/office/powerpoint/2010/main" val="10777019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25000" lnSpcReduction="20000"/>
          </a:bodyPr>
          <a:lstStyle/>
          <a:p>
            <a:pPr marL="0" indent="0" algn="ctr">
              <a:buNone/>
            </a:pPr>
            <a:endParaRPr lang="ru-RU" sz="4800" b="1" dirty="0" smtClean="0">
              <a:solidFill>
                <a:schemeClr val="bg1"/>
              </a:solidFill>
              <a:latin typeface="Times New Roman" panose="02020603050405020304" pitchFamily="18" charset="0"/>
              <a:cs typeface="Times New Roman" panose="02020603050405020304" pitchFamily="18" charset="0"/>
            </a:endParaRPr>
          </a:p>
          <a:p>
            <a:pPr marL="0" indent="0" algn="ctr">
              <a:buNone/>
            </a:pPr>
            <a:r>
              <a:rPr lang="ru-RU" sz="4800" b="1" dirty="0" smtClean="0">
                <a:solidFill>
                  <a:schemeClr val="bg1"/>
                </a:solidFill>
                <a:latin typeface="Times New Roman" panose="02020603050405020304" pitchFamily="18" charset="0"/>
                <a:cs typeface="Times New Roman" panose="02020603050405020304" pitchFamily="18" charset="0"/>
              </a:rPr>
              <a:t>НАИМЕНОВАНИЕ ОРГАНИЗАЦИИ</a:t>
            </a:r>
          </a:p>
          <a:p>
            <a:pPr marL="0" indent="0" algn="ctr">
              <a:buNone/>
            </a:pPr>
            <a:r>
              <a:rPr lang="ru-RU" sz="4800" b="1" dirty="0" smtClean="0">
                <a:solidFill>
                  <a:schemeClr val="bg1"/>
                </a:solidFill>
                <a:latin typeface="Times New Roman" panose="02020603050405020304" pitchFamily="18" charset="0"/>
                <a:cs typeface="Times New Roman" panose="02020603050405020304" pitchFamily="18" charset="0"/>
              </a:rPr>
              <a:t>«_______» ______________________ </a:t>
            </a:r>
            <a:r>
              <a:rPr lang="ru-RU" sz="4800" dirty="0" smtClean="0">
                <a:solidFill>
                  <a:schemeClr val="bg1"/>
                </a:solidFill>
                <a:latin typeface="Times New Roman" panose="02020603050405020304" pitchFamily="18" charset="0"/>
                <a:cs typeface="Times New Roman" panose="02020603050405020304" pitchFamily="18" charset="0"/>
              </a:rPr>
              <a:t>200______ г.</a:t>
            </a:r>
          </a:p>
          <a:p>
            <a:pPr marL="0" indent="0" algn="ctr">
              <a:buNone/>
            </a:pPr>
            <a:r>
              <a:rPr lang="ru-RU" sz="4800" dirty="0" smtClean="0">
                <a:solidFill>
                  <a:schemeClr val="bg1"/>
                </a:solidFill>
                <a:latin typeface="Times New Roman" panose="02020603050405020304" pitchFamily="18" charset="0"/>
                <a:cs typeface="Times New Roman" panose="02020603050405020304" pitchFamily="18" charset="0"/>
              </a:rPr>
              <a:t>(ФИО и должность работника)  </a:t>
            </a:r>
          </a:p>
          <a:p>
            <a:pPr marL="0" indent="0" algn="ctr">
              <a:buNone/>
            </a:pPr>
            <a:r>
              <a:rPr lang="ru-RU" sz="4800" dirty="0" smtClean="0">
                <a:solidFill>
                  <a:schemeClr val="bg1"/>
                </a:solidFill>
                <a:latin typeface="Times New Roman" panose="02020603050405020304" pitchFamily="18" charset="0"/>
                <a:cs typeface="Times New Roman" panose="02020603050405020304" pitchFamily="18" charset="0"/>
              </a:rPr>
              <a:t>(структурное подразделение)</a:t>
            </a:r>
          </a:p>
          <a:p>
            <a:pPr marL="0" indent="0" algn="ctr">
              <a:buNone/>
            </a:pPr>
            <a:r>
              <a:rPr lang="ru-RU" sz="4800" dirty="0" smtClean="0">
                <a:solidFill>
                  <a:schemeClr val="bg1"/>
                </a:solidFill>
                <a:latin typeface="Times New Roman" panose="02020603050405020304" pitchFamily="18" charset="0"/>
                <a:cs typeface="Times New Roman" panose="02020603050405020304" pitchFamily="18" charset="0"/>
              </a:rPr>
              <a:t> </a:t>
            </a:r>
          </a:p>
          <a:p>
            <a:pPr marL="0" indent="0" algn="ctr">
              <a:buNone/>
            </a:pPr>
            <a:r>
              <a:rPr lang="ru-RU" sz="4800" dirty="0" smtClean="0">
                <a:solidFill>
                  <a:schemeClr val="bg1"/>
                </a:solidFill>
                <a:latin typeface="Times New Roman" panose="02020603050405020304" pitchFamily="18" charset="0"/>
                <a:cs typeface="Times New Roman" panose="02020603050405020304" pitchFamily="18" charset="0"/>
              </a:rPr>
              <a:t>ПРЕДЛОЖЕНИЕ</a:t>
            </a:r>
          </a:p>
          <a:p>
            <a:pPr marL="0" indent="0" algn="ctr">
              <a:buNone/>
            </a:pPr>
            <a:r>
              <a:rPr lang="ru-RU" sz="4800" dirty="0" smtClean="0">
                <a:solidFill>
                  <a:schemeClr val="bg1"/>
                </a:solidFill>
                <a:latin typeface="Times New Roman" panose="02020603050405020304" pitchFamily="18" charset="0"/>
                <a:cs typeface="Times New Roman" panose="02020603050405020304" pitchFamily="18" charset="0"/>
              </a:rPr>
              <a:t>другой работы</a:t>
            </a:r>
          </a:p>
          <a:p>
            <a:pPr marL="0" indent="0" algn="ctr">
              <a:buNone/>
            </a:pPr>
            <a:endParaRPr lang="ru-RU" sz="4800" dirty="0" smtClean="0">
              <a:latin typeface="Times New Roman" panose="02020603050405020304" pitchFamily="18" charset="0"/>
              <a:cs typeface="Times New Roman" panose="02020603050405020304" pitchFamily="18" charset="0"/>
            </a:endParaRPr>
          </a:p>
          <a:p>
            <a:pPr marL="0" indent="0" algn="ctr">
              <a:buNone/>
            </a:pPr>
            <a:r>
              <a:rPr lang="ru-RU" sz="4800" dirty="0" smtClean="0">
                <a:solidFill>
                  <a:schemeClr val="tx1"/>
                </a:solidFill>
                <a:latin typeface="Times New Roman" panose="02020603050405020304" pitchFamily="18" charset="0"/>
                <a:cs typeface="Times New Roman" panose="02020603050405020304" pitchFamily="18" charset="0"/>
              </a:rPr>
              <a:t>Уважаемый [имя и отчество работника],</a:t>
            </a:r>
          </a:p>
          <a:p>
            <a:pPr marL="0" indent="0">
              <a:buNone/>
            </a:pPr>
            <a:endParaRPr lang="ru-RU" sz="48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	В связи с сокращением занимаемой Вами должности (приказ [номер и дата приказа], уведомление от [номер и дата уведомления]) о прекращении трудового договора в связи с сокращением [выбрать нужное – штата, численности] работников), согласно части первой статьи 180 Трудового кодекса Российской Федерации предлагаем Вам занять одну из должностей, вакантных по состоянию на «_______» ______________________ 200______ г.:</a:t>
            </a:r>
          </a:p>
          <a:p>
            <a:endParaRPr lang="ru-RU" sz="4800"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ru-RU" sz="4800"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ru-RU" dirty="0">
              <a:solidFill>
                <a:schemeClr val="tx1"/>
              </a:solidFill>
            </a:endParaRPr>
          </a:p>
          <a:p>
            <a:pPr marL="0" indent="0">
              <a:buNone/>
            </a:pPr>
            <a:endParaRPr lang="ru-RU" dirty="0" smtClean="0">
              <a:solidFill>
                <a:schemeClr val="tx1"/>
              </a:solidFill>
            </a:endParaRPr>
          </a:p>
          <a:p>
            <a:pPr marL="0" indent="0">
              <a:buNone/>
            </a:pPr>
            <a:endParaRPr lang="ru-RU" dirty="0">
              <a:solidFill>
                <a:schemeClr val="tx1"/>
              </a:solidFill>
            </a:endParaRPr>
          </a:p>
          <a:p>
            <a:pPr marL="0" indent="0">
              <a:buNone/>
            </a:pPr>
            <a:r>
              <a:rPr lang="ru-RU" dirty="0" smtClean="0">
                <a:solidFill>
                  <a:schemeClr val="tx1"/>
                </a:solidFill>
              </a:rPr>
              <a:t>	 	 	 	 	 </a:t>
            </a:r>
          </a:p>
          <a:p>
            <a:endParaRPr lang="ru-RU" dirty="0" smtClean="0">
              <a:solidFill>
                <a:schemeClr val="tx1"/>
              </a:solidFill>
            </a:endParaRPr>
          </a:p>
          <a:p>
            <a:pPr marL="0" indent="0">
              <a:buNone/>
            </a:pPr>
            <a:endParaRPr lang="ru-RU" dirty="0" smtClean="0">
              <a:solidFill>
                <a:schemeClr val="tx1"/>
              </a:solidFill>
            </a:endParaRPr>
          </a:p>
          <a:p>
            <a:pPr marL="0" indent="0">
              <a:buNone/>
            </a:pPr>
            <a:endParaRPr lang="ru-RU" dirty="0">
              <a:solidFill>
                <a:schemeClr val="tx1"/>
              </a:solidFill>
            </a:endParaRPr>
          </a:p>
          <a:p>
            <a:pPr marL="0" indent="0">
              <a:buNone/>
            </a:pPr>
            <a:endParaRPr lang="ru-RU" dirty="0" smtClean="0">
              <a:solidFill>
                <a:schemeClr val="tx1"/>
              </a:solidFill>
            </a:endParaRPr>
          </a:p>
          <a:p>
            <a:pPr marL="0" indent="0">
              <a:buNone/>
            </a:pPr>
            <a:endParaRPr lang="ru-RU" dirty="0">
              <a:solidFill>
                <a:schemeClr val="tx1"/>
              </a:solidFill>
            </a:endParaRPr>
          </a:p>
          <a:p>
            <a:pPr marL="0" indent="0">
              <a:buNone/>
            </a:pPr>
            <a:endParaRPr lang="ru-RU" dirty="0" smtClean="0">
              <a:solidFill>
                <a:schemeClr val="tx1"/>
              </a:solidFill>
            </a:endParaRP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	В случае Вашего согласия на перевод на другую должность просим Вас в срок до «_______» ______________________ 2020 г. сообщить об этом в письменной форме.</a:t>
            </a: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	Также просим Вас сделать отметку об ознакомлении и вручении предложения (расписаться и поставить дату вручения) на втором экземпляре данного предложения.</a:t>
            </a:r>
          </a:p>
          <a:p>
            <a:endParaRPr lang="ru-RU" sz="4800" dirty="0" smtClean="0">
              <a:solidFill>
                <a:schemeClr val="tx1"/>
              </a:solidFill>
              <a:latin typeface="Times New Roman" panose="02020603050405020304" pitchFamily="18" charset="0"/>
              <a:cs typeface="Times New Roman" panose="02020603050405020304" pitchFamily="18" charset="0"/>
            </a:endParaRPr>
          </a:p>
          <a:p>
            <a:endParaRPr lang="ru-RU" sz="48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наименование должности руководителя	 	подпись	 	расшифровка подписи</a:t>
            </a:r>
          </a:p>
          <a:p>
            <a:pPr marL="0" indent="0">
              <a:buNone/>
            </a:pPr>
            <a:endParaRPr lang="ru-RU" sz="48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С предложением ознакомлен, один экземпляр получил:</a:t>
            </a:r>
          </a:p>
          <a:p>
            <a:pPr marL="0" indent="0">
              <a:buNone/>
            </a:pPr>
            <a:endParaRPr lang="ru-RU" sz="48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 	 	 	 	«_____» __________________ 2020 г.</a:t>
            </a: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ФИО работника	 	подпись	 	дата</a:t>
            </a:r>
          </a:p>
          <a:p>
            <a:endParaRPr lang="ru-RU" sz="4800" dirty="0" smtClean="0">
              <a:latin typeface="Times New Roman" panose="02020603050405020304" pitchFamily="18" charset="0"/>
              <a:cs typeface="Times New Roman" panose="02020603050405020304" pitchFamily="18" charset="0"/>
            </a:endParaRPr>
          </a:p>
          <a:p>
            <a:endParaRPr lang="ru-RU" sz="4800" dirty="0">
              <a:latin typeface="Times New Roman" panose="02020603050405020304" pitchFamily="18" charset="0"/>
              <a:cs typeface="Times New Roman" panose="02020603050405020304"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2544683053"/>
              </p:ext>
            </p:extLst>
          </p:nvPr>
        </p:nvGraphicFramePr>
        <p:xfrm>
          <a:off x="513806" y="2852936"/>
          <a:ext cx="8229600" cy="1239520"/>
        </p:xfrm>
        <a:graphic>
          <a:graphicData uri="http://schemas.openxmlformats.org/drawingml/2006/table">
            <a:tbl>
              <a:tblPr firstRow="1" firstCol="1" bandRow="1">
                <a:tableStyleId>{5C22544A-7EE6-4342-B048-85BDC9FD1C3A}</a:tableStyleId>
              </a:tblPr>
              <a:tblGrid>
                <a:gridCol w="1371600"/>
                <a:gridCol w="1371600"/>
                <a:gridCol w="1371600"/>
                <a:gridCol w="1371600"/>
                <a:gridCol w="1371600"/>
                <a:gridCol w="1371600"/>
              </a:tblGrid>
              <a:tr h="464820">
                <a:tc>
                  <a:txBody>
                    <a:bodyPr/>
                    <a:lstStyle/>
                    <a:p>
                      <a:pPr algn="ctr">
                        <a:lnSpc>
                          <a:spcPct val="107000"/>
                        </a:lnSpc>
                        <a:spcAft>
                          <a:spcPts val="0"/>
                        </a:spcAft>
                      </a:pPr>
                      <a:r>
                        <a:rPr lang="ru-RU" sz="950">
                          <a:effectLst/>
                        </a:rPr>
                        <a:t>№ п/п</a:t>
                      </a:r>
                      <a:endParaRPr lang="ru-RU" sz="1100">
                        <a:effectLst/>
                        <a:latin typeface="Calibri"/>
                        <a:ea typeface="Calibri"/>
                        <a:cs typeface="Times New Roman"/>
                      </a:endParaRPr>
                    </a:p>
                  </a:txBody>
                  <a:tcPr marL="0" marR="0" marT="0" marB="0"/>
                </a:tc>
                <a:tc>
                  <a:txBody>
                    <a:bodyPr/>
                    <a:lstStyle/>
                    <a:p>
                      <a:pPr algn="ctr">
                        <a:lnSpc>
                          <a:spcPct val="107000"/>
                        </a:lnSpc>
                        <a:spcAft>
                          <a:spcPts val="0"/>
                        </a:spcAft>
                      </a:pPr>
                      <a:r>
                        <a:rPr lang="ru-RU" sz="950">
                          <a:effectLst/>
                        </a:rPr>
                        <a:t>Наименование должности</a:t>
                      </a:r>
                      <a:endParaRPr lang="ru-RU" sz="1100">
                        <a:effectLst/>
                        <a:latin typeface="Calibri"/>
                        <a:ea typeface="Calibri"/>
                        <a:cs typeface="Times New Roman"/>
                      </a:endParaRPr>
                    </a:p>
                  </a:txBody>
                  <a:tcPr marL="0" marR="0" marT="0" marB="0"/>
                </a:tc>
                <a:tc>
                  <a:txBody>
                    <a:bodyPr/>
                    <a:lstStyle/>
                    <a:p>
                      <a:pPr algn="ctr">
                        <a:lnSpc>
                          <a:spcPct val="107000"/>
                        </a:lnSpc>
                        <a:spcAft>
                          <a:spcPts val="0"/>
                        </a:spcAft>
                      </a:pPr>
                      <a:r>
                        <a:rPr lang="ru-RU" sz="950">
                          <a:effectLst/>
                        </a:rPr>
                        <a:t>Должностные обязанности</a:t>
                      </a:r>
                      <a:endParaRPr lang="ru-RU" sz="1100">
                        <a:effectLst/>
                        <a:latin typeface="Calibri"/>
                        <a:ea typeface="Calibri"/>
                        <a:cs typeface="Times New Roman"/>
                      </a:endParaRPr>
                    </a:p>
                  </a:txBody>
                  <a:tcPr marL="0" marR="0" marT="0" marB="0"/>
                </a:tc>
                <a:tc>
                  <a:txBody>
                    <a:bodyPr/>
                    <a:lstStyle/>
                    <a:p>
                      <a:pPr algn="ctr">
                        <a:lnSpc>
                          <a:spcPct val="107000"/>
                        </a:lnSpc>
                        <a:spcAft>
                          <a:spcPts val="0"/>
                        </a:spcAft>
                      </a:pPr>
                      <a:r>
                        <a:rPr lang="ru-RU" sz="950" dirty="0">
                          <a:effectLst/>
                        </a:rPr>
                        <a:t>Условия оплаты труда (оклад, доплаты, надбавки и пр.)</a:t>
                      </a:r>
                      <a:endParaRPr lang="ru-RU" sz="1100" dirty="0">
                        <a:effectLst/>
                        <a:latin typeface="Calibri"/>
                        <a:ea typeface="Calibri"/>
                        <a:cs typeface="Times New Roman"/>
                      </a:endParaRPr>
                    </a:p>
                  </a:txBody>
                  <a:tcPr marL="0" marR="0" marT="0" marB="0"/>
                </a:tc>
                <a:tc>
                  <a:txBody>
                    <a:bodyPr/>
                    <a:lstStyle/>
                    <a:p>
                      <a:pPr algn="ctr">
                        <a:lnSpc>
                          <a:spcPct val="107000"/>
                        </a:lnSpc>
                        <a:spcAft>
                          <a:spcPts val="0"/>
                        </a:spcAft>
                      </a:pPr>
                      <a:r>
                        <a:rPr lang="ru-RU" sz="950">
                          <a:effectLst/>
                        </a:rPr>
                        <a:t>Режим работы</a:t>
                      </a:r>
                      <a:endParaRPr lang="ru-RU" sz="1100">
                        <a:effectLst/>
                        <a:latin typeface="Calibri"/>
                        <a:ea typeface="Calibri"/>
                        <a:cs typeface="Times New Roman"/>
                      </a:endParaRPr>
                    </a:p>
                  </a:txBody>
                  <a:tcPr marL="0" marR="0" marT="0" marB="0"/>
                </a:tc>
                <a:tc>
                  <a:txBody>
                    <a:bodyPr/>
                    <a:lstStyle/>
                    <a:p>
                      <a:pPr algn="ctr">
                        <a:lnSpc>
                          <a:spcPct val="107000"/>
                        </a:lnSpc>
                        <a:spcAft>
                          <a:spcPts val="0"/>
                        </a:spcAft>
                      </a:pPr>
                      <a:r>
                        <a:rPr lang="ru-RU" sz="950">
                          <a:effectLst/>
                        </a:rPr>
                        <a:t>Иные условия</a:t>
                      </a:r>
                      <a:endParaRPr lang="ru-RU" sz="1100">
                        <a:effectLst/>
                        <a:latin typeface="Calibri"/>
                        <a:ea typeface="Calibri"/>
                        <a:cs typeface="Times New Roman"/>
                      </a:endParaRPr>
                    </a:p>
                  </a:txBody>
                  <a:tcPr marL="0" marR="0" marT="0" marB="0"/>
                </a:tc>
              </a:tr>
              <a:tr h="0">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r>
              <a:tr h="0">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r>
              <a:tr h="0">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r>
              <a:tr h="0">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r>
              <a:tr h="0">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dirty="0">
                          <a:effectLst/>
                        </a:rPr>
                        <a:t> </a:t>
                      </a:r>
                      <a:endParaRPr lang="ru-RU" sz="1100" dirty="0">
                        <a:effectLst/>
                        <a:latin typeface="Calibri"/>
                        <a:ea typeface="Calibri"/>
                        <a:cs typeface="Times New Roman"/>
                      </a:endParaRPr>
                    </a:p>
                  </a:txBody>
                  <a:tcPr marL="0" marR="0" marT="0" marB="0"/>
                </a:tc>
              </a:tr>
            </a:tbl>
          </a:graphicData>
        </a:graphic>
      </p:graphicFrame>
      <p:sp>
        <p:nvSpPr>
          <p:cNvPr id="8"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16</a:t>
            </a:r>
            <a:endParaRPr lang="ru-RU" sz="1800" dirty="0"/>
          </a:p>
        </p:txBody>
      </p:sp>
    </p:spTree>
    <p:extLst>
      <p:ext uri="{BB962C8B-B14F-4D97-AF65-F5344CB8AC3E}">
        <p14:creationId xmlns:p14="http://schemas.microsoft.com/office/powerpoint/2010/main" val="39135581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260648"/>
            <a:ext cx="7772400" cy="1470025"/>
          </a:xfrm>
        </p:spPr>
        <p:txBody>
          <a:bodyPr>
            <a:normAutofit/>
          </a:bodyPr>
          <a:lstStyle/>
          <a:p>
            <a:r>
              <a:rPr lang="ru-RU" sz="2800" b="1" dirty="0" smtClean="0">
                <a:latin typeface="Times New Roman" panose="02020603050405020304" pitchFamily="18" charset="0"/>
                <a:cs typeface="Times New Roman" panose="02020603050405020304" pitchFamily="18" charset="0"/>
              </a:rPr>
              <a:t>Шаг 8. Получаем мнение профсоюза (при наличии) о сокращении работника, который является членом этого профсоюза</a:t>
            </a:r>
            <a:endParaRPr lang="ru-RU" sz="28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403648" y="1844824"/>
            <a:ext cx="6400800" cy="3672408"/>
          </a:xfrm>
        </p:spPr>
        <p:txBody>
          <a:bodyPr>
            <a:normAutofit fontScale="92500"/>
          </a:bodyPr>
          <a:lstStyle/>
          <a:p>
            <a:endParaRPr lang="ru-RU" dirty="0" smtClean="0"/>
          </a:p>
          <a:p>
            <a:pPr algn="just"/>
            <a:r>
              <a:rPr lang="ru-RU" dirty="0" smtClean="0">
                <a:solidFill>
                  <a:schemeClr val="tx1"/>
                </a:solidFill>
                <a:latin typeface="Times New Roman" panose="02020603050405020304" pitchFamily="18" charset="0"/>
                <a:cs typeface="Times New Roman" panose="02020603050405020304" pitchFamily="18" charset="0"/>
              </a:rPr>
              <a:t>	В случае, когда увольняемый сотрудник является членом профсоюза, то уволить его можно только получив предварительное согласие этой организации. Данное положение указано в ст. 374 ТК РФ.</a:t>
            </a:r>
          </a:p>
          <a:p>
            <a:pPr algn="just"/>
            <a:endParaRPr lang="ru-RU" dirty="0" smtClean="0">
              <a:solidFill>
                <a:schemeClr val="tx1"/>
              </a:solidFill>
              <a:latin typeface="Times New Roman" panose="02020603050405020304" pitchFamily="18" charset="0"/>
              <a:cs typeface="Times New Roman" panose="02020603050405020304" pitchFamily="18" charset="0"/>
            </a:endParaRPr>
          </a:p>
          <a:p>
            <a:pPr algn="just"/>
            <a:r>
              <a:rPr lang="ru-RU" dirty="0" smtClean="0">
                <a:solidFill>
                  <a:schemeClr val="tx1"/>
                </a:solidFill>
                <a:latin typeface="Times New Roman" panose="02020603050405020304" pitchFamily="18" charset="0"/>
                <a:cs typeface="Times New Roman" panose="02020603050405020304" pitchFamily="18" charset="0"/>
              </a:rPr>
              <a:t>	Если такой сотрудник отсутствует, процедура увольнения проводится согласно положению ст. 373 ТК РФ — после получения аргументированного мнения профкома. В этом случае конечное решение остается за работодателем вне зависимости от точки зрения профсоюза.</a:t>
            </a:r>
          </a:p>
          <a:p>
            <a:endParaRPr lang="ru-RU" dirty="0"/>
          </a:p>
        </p:txBody>
      </p:sp>
      <p:sp>
        <p:nvSpPr>
          <p:cNvPr id="6"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17</a:t>
            </a:r>
            <a:endParaRPr lang="ru-RU" sz="1800" dirty="0"/>
          </a:p>
        </p:txBody>
      </p:sp>
    </p:spTree>
    <p:extLst>
      <p:ext uri="{BB962C8B-B14F-4D97-AF65-F5344CB8AC3E}">
        <p14:creationId xmlns:p14="http://schemas.microsoft.com/office/powerpoint/2010/main" val="3694451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260648"/>
            <a:ext cx="7772400" cy="1470025"/>
          </a:xfrm>
        </p:spPr>
        <p:txBody>
          <a:bodyPr>
            <a:normAutofit/>
          </a:bodyPr>
          <a:lstStyle/>
          <a:p>
            <a:r>
              <a:rPr lang="ru-RU" sz="2400" b="1" dirty="0" smtClean="0">
                <a:latin typeface="Times New Roman" panose="02020603050405020304" pitchFamily="18" charset="0"/>
                <a:cs typeface="Times New Roman" panose="02020603050405020304" pitchFamily="18" charset="0"/>
              </a:rPr>
              <a:t>Шаг 9. Оформляем расторжение трудового договора</a:t>
            </a:r>
            <a:br>
              <a:rPr lang="ru-RU" sz="2400" b="1" dirty="0" smtClean="0">
                <a:latin typeface="Times New Roman" panose="02020603050405020304" pitchFamily="18" charset="0"/>
                <a:cs typeface="Times New Roman" panose="02020603050405020304" pitchFamily="18" charset="0"/>
              </a:rPr>
            </a:br>
            <a:endParaRPr lang="ru-RU" sz="24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187624" y="1700808"/>
            <a:ext cx="6400800" cy="1752600"/>
          </a:xfrm>
        </p:spPr>
        <p:txBody>
          <a:bodyPr>
            <a:normAutofit fontScale="92500" lnSpcReduction="10000"/>
          </a:bodyPr>
          <a:lstStyle/>
          <a:p>
            <a:endParaRPr lang="ru-RU" dirty="0" smtClean="0"/>
          </a:p>
          <a:p>
            <a:r>
              <a:rPr lang="ru-RU" dirty="0" smtClean="0">
                <a:solidFill>
                  <a:schemeClr val="tx1"/>
                </a:solidFill>
                <a:latin typeface="Times New Roman" panose="02020603050405020304" pitchFamily="18" charset="0"/>
                <a:cs typeface="Times New Roman" panose="02020603050405020304" pitchFamily="18" charset="0"/>
              </a:rPr>
              <a:t>Если работник не соглашается занять одну из предложенных ему должностей, то трудовой договор, заключенный с ним организацией, прекращает свое действие. Для этого требуется издание приказа, который работник должен подписать.</a:t>
            </a:r>
          </a:p>
          <a:p>
            <a:endParaRPr lang="ru-RU" dirty="0"/>
          </a:p>
        </p:txBody>
      </p:sp>
      <p:sp>
        <p:nvSpPr>
          <p:cNvPr id="6"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18</a:t>
            </a:r>
            <a:endParaRPr lang="ru-RU" sz="1800" dirty="0"/>
          </a:p>
        </p:txBody>
      </p:sp>
    </p:spTree>
    <p:extLst>
      <p:ext uri="{BB962C8B-B14F-4D97-AF65-F5344CB8AC3E}">
        <p14:creationId xmlns:p14="http://schemas.microsoft.com/office/powerpoint/2010/main" val="36379120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83768" y="503536"/>
            <a:ext cx="4292346" cy="6256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19</a:t>
            </a:r>
            <a:endParaRPr lang="ru-RU" sz="1800" dirty="0"/>
          </a:p>
        </p:txBody>
      </p:sp>
    </p:spTree>
    <p:extLst>
      <p:ext uri="{BB962C8B-B14F-4D97-AF65-F5344CB8AC3E}">
        <p14:creationId xmlns:p14="http://schemas.microsoft.com/office/powerpoint/2010/main" val="3065673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2365161" y="4476360"/>
            <a:ext cx="3219170" cy="2277547"/>
          </a:xfrm>
          <a:prstGeom prst="rect">
            <a:avLst/>
          </a:prstGeom>
          <a:noFill/>
        </p:spPr>
        <p:txBody>
          <a:bodyPr wrap="square" rtlCol="0">
            <a:spAutoFit/>
          </a:bodyPr>
          <a:lstStyle/>
          <a:p>
            <a:r>
              <a:rPr lang="ru-RU" sz="1600" b="1" dirty="0" smtClean="0">
                <a:solidFill>
                  <a:prstClr val="black"/>
                </a:solidFill>
                <a:latin typeface="Cambria"/>
              </a:rPr>
              <a:t>Категории участников</a:t>
            </a:r>
            <a:endParaRPr lang="ru-RU" sz="1600" b="1" dirty="0">
              <a:solidFill>
                <a:prstClr val="black"/>
              </a:solidFill>
              <a:latin typeface="Cambria"/>
            </a:endParaRPr>
          </a:p>
          <a:p>
            <a:pPr algn="ctr"/>
            <a:endParaRPr lang="ru-RU" sz="1050" dirty="0">
              <a:solidFill>
                <a:prstClr val="black"/>
              </a:solidFill>
              <a:latin typeface="Cambria"/>
            </a:endParaRPr>
          </a:p>
          <a:p>
            <a:pPr algn="just"/>
            <a:r>
              <a:rPr lang="ru-RU" sz="1200" dirty="0">
                <a:solidFill>
                  <a:prstClr val="black"/>
                </a:solidFill>
                <a:latin typeface="Cambria"/>
              </a:rPr>
              <a:t>Работники предприятий и организаций, находящиеся под риском увольнения (введение режима неполного рабочего времени, временная остановка работ, предоставление отпусков без сохранения заработной платы, проведение мероприятий по высвобождению работников</a:t>
            </a:r>
            <a:r>
              <a:rPr lang="ru-RU" sz="1200" dirty="0" smtClean="0">
                <a:solidFill>
                  <a:prstClr val="black"/>
                </a:solidFill>
                <a:latin typeface="Cambria"/>
              </a:rPr>
              <a:t>)</a:t>
            </a:r>
            <a:endParaRPr lang="ru-RU" sz="1200" dirty="0">
              <a:solidFill>
                <a:prstClr val="black"/>
              </a:solidFill>
              <a:latin typeface="Cambria"/>
            </a:endParaRPr>
          </a:p>
          <a:p>
            <a:endParaRPr lang="ru-RU" dirty="0"/>
          </a:p>
        </p:txBody>
      </p:sp>
      <p:sp>
        <p:nvSpPr>
          <p:cNvPr id="8" name="TextBox 7"/>
          <p:cNvSpPr txBox="1"/>
          <p:nvPr/>
        </p:nvSpPr>
        <p:spPr>
          <a:xfrm>
            <a:off x="5126874" y="825966"/>
            <a:ext cx="3384376" cy="1738938"/>
          </a:xfrm>
          <a:prstGeom prst="rect">
            <a:avLst/>
          </a:prstGeom>
          <a:noFill/>
        </p:spPr>
        <p:txBody>
          <a:bodyPr wrap="square" rtlCol="0">
            <a:spAutoFit/>
          </a:bodyPr>
          <a:lstStyle/>
          <a:p>
            <a:r>
              <a:rPr lang="ru-RU" sz="1600" b="1" dirty="0">
                <a:solidFill>
                  <a:prstClr val="black"/>
                </a:solidFill>
                <a:latin typeface="Cambria"/>
              </a:rPr>
              <a:t>Что возмещается ?</a:t>
            </a:r>
          </a:p>
          <a:p>
            <a:pPr algn="just"/>
            <a:endParaRPr lang="ru-RU" sz="900" dirty="0" smtClean="0">
              <a:solidFill>
                <a:prstClr val="black"/>
              </a:solidFill>
              <a:latin typeface="Cambria"/>
            </a:endParaRPr>
          </a:p>
          <a:p>
            <a:pPr algn="just"/>
            <a:r>
              <a:rPr lang="ru-RU" sz="1400" b="1" dirty="0" smtClean="0">
                <a:latin typeface="Cambria"/>
              </a:rPr>
              <a:t>Понесенные</a:t>
            </a:r>
            <a:r>
              <a:rPr lang="ru-RU" sz="1200" dirty="0" smtClean="0">
                <a:solidFill>
                  <a:prstClr val="black"/>
                </a:solidFill>
                <a:latin typeface="Cambria"/>
              </a:rPr>
              <a:t> работодателем расходы </a:t>
            </a:r>
            <a:r>
              <a:rPr lang="ru-RU" sz="1200" dirty="0">
                <a:solidFill>
                  <a:prstClr val="black"/>
                </a:solidFill>
                <a:latin typeface="Cambria"/>
              </a:rPr>
              <a:t>на частичную оплату труда работников в размере МРОТ с учетом налоговых отчислений на период не превышающий 6 </a:t>
            </a:r>
            <a:r>
              <a:rPr lang="ru-RU" sz="1200" dirty="0" smtClean="0">
                <a:solidFill>
                  <a:prstClr val="black"/>
                </a:solidFill>
                <a:latin typeface="Cambria"/>
              </a:rPr>
              <a:t>месяцев</a:t>
            </a:r>
            <a:endParaRPr lang="ru-RU" sz="1200" dirty="0">
              <a:solidFill>
                <a:prstClr val="black"/>
              </a:solidFill>
              <a:latin typeface="Cambria"/>
            </a:endParaRPr>
          </a:p>
          <a:p>
            <a:endParaRPr lang="ru-RU" dirty="0"/>
          </a:p>
        </p:txBody>
      </p:sp>
      <p:sp>
        <p:nvSpPr>
          <p:cNvPr id="9" name="TextBox 8"/>
          <p:cNvSpPr txBox="1"/>
          <p:nvPr/>
        </p:nvSpPr>
        <p:spPr>
          <a:xfrm>
            <a:off x="5136011" y="2366298"/>
            <a:ext cx="3600400" cy="2646878"/>
          </a:xfrm>
          <a:prstGeom prst="rect">
            <a:avLst/>
          </a:prstGeom>
          <a:noFill/>
        </p:spPr>
        <p:txBody>
          <a:bodyPr wrap="square" rtlCol="0">
            <a:spAutoFit/>
          </a:bodyPr>
          <a:lstStyle/>
          <a:p>
            <a:r>
              <a:rPr lang="ru-RU" sz="1600" b="1" dirty="0">
                <a:solidFill>
                  <a:prstClr val="black"/>
                </a:solidFill>
                <a:latin typeface="Cambria"/>
              </a:rPr>
              <a:t>Как стать участником </a:t>
            </a:r>
            <a:r>
              <a:rPr lang="ru-RU" sz="1600" b="1" dirty="0" smtClean="0">
                <a:solidFill>
                  <a:prstClr val="black"/>
                </a:solidFill>
                <a:latin typeface="Cambria"/>
              </a:rPr>
              <a:t>?</a:t>
            </a:r>
          </a:p>
          <a:p>
            <a:endParaRPr lang="ru-RU" sz="1050" b="1" dirty="0" smtClean="0">
              <a:solidFill>
                <a:prstClr val="black"/>
              </a:solidFill>
              <a:latin typeface="Cambria"/>
            </a:endParaRPr>
          </a:p>
          <a:p>
            <a:r>
              <a:rPr lang="ru-RU" sz="1400" dirty="0">
                <a:solidFill>
                  <a:prstClr val="black"/>
                </a:solidFill>
                <a:latin typeface="Cambria"/>
              </a:rPr>
              <a:t> </a:t>
            </a:r>
            <a:r>
              <a:rPr lang="ru-RU" sz="1200" dirty="0" smtClean="0">
                <a:solidFill>
                  <a:prstClr val="black"/>
                </a:solidFill>
                <a:latin typeface="Cambria"/>
              </a:rPr>
              <a:t>1. Зарегистрироваться на портале «Работа в России» </a:t>
            </a:r>
            <a:r>
              <a:rPr lang="ru-RU" sz="1200" dirty="0">
                <a:solidFill>
                  <a:prstClr val="black"/>
                </a:solidFill>
                <a:latin typeface="Cambria"/>
              </a:rPr>
              <a:t>(</a:t>
            </a:r>
            <a:r>
              <a:rPr lang="en-US" sz="1200" dirty="0">
                <a:solidFill>
                  <a:prstClr val="black"/>
                </a:solidFill>
                <a:latin typeface="Cambria"/>
              </a:rPr>
              <a:t>trudvsem.ru)</a:t>
            </a:r>
          </a:p>
          <a:p>
            <a:r>
              <a:rPr lang="ru-RU" sz="1200" dirty="0" smtClean="0">
                <a:solidFill>
                  <a:prstClr val="black"/>
                </a:solidFill>
                <a:latin typeface="Cambria"/>
              </a:rPr>
              <a:t>2. Подать сведения через портал «Работа в России» </a:t>
            </a:r>
          </a:p>
          <a:p>
            <a:r>
              <a:rPr lang="ru-RU" sz="1200" dirty="0" smtClean="0">
                <a:solidFill>
                  <a:prstClr val="black"/>
                </a:solidFill>
                <a:latin typeface="Cambria"/>
              </a:rPr>
              <a:t>3. Подать заявку на участие с подтверждающими документами в центр занятости по месту нахождения</a:t>
            </a:r>
          </a:p>
          <a:p>
            <a:r>
              <a:rPr lang="ru-RU" sz="1200" dirty="0" smtClean="0">
                <a:solidFill>
                  <a:prstClr val="black"/>
                </a:solidFill>
                <a:latin typeface="Cambria"/>
              </a:rPr>
              <a:t>4. Заключить договор с центром занятости</a:t>
            </a:r>
          </a:p>
          <a:p>
            <a:pPr algn="ctr"/>
            <a:r>
              <a:rPr lang="ru-RU" sz="1200" b="1" dirty="0" smtClean="0">
                <a:solidFill>
                  <a:prstClr val="black"/>
                </a:solidFill>
                <a:latin typeface="Cambria"/>
              </a:rPr>
              <a:t>Перечень подтверждающих документов и форма договора будут установлены после утверждения федеральных Порядков</a:t>
            </a:r>
            <a:endParaRPr lang="ru-RU" sz="1200" b="1" dirty="0">
              <a:solidFill>
                <a:prstClr val="black"/>
              </a:solidFill>
              <a:latin typeface="Cambria"/>
            </a:endParaRPr>
          </a:p>
        </p:txBody>
      </p:sp>
      <p:sp>
        <p:nvSpPr>
          <p:cNvPr id="10" name="TextBox 9"/>
          <p:cNvSpPr txBox="1"/>
          <p:nvPr/>
        </p:nvSpPr>
        <p:spPr>
          <a:xfrm>
            <a:off x="323528" y="829593"/>
            <a:ext cx="4083266" cy="4039567"/>
          </a:xfrm>
          <a:prstGeom prst="rect">
            <a:avLst/>
          </a:prstGeom>
          <a:noFill/>
        </p:spPr>
        <p:txBody>
          <a:bodyPr wrap="square" rtlCol="0">
            <a:spAutoFit/>
          </a:bodyPr>
          <a:lstStyle/>
          <a:p>
            <a:pPr lvl="0">
              <a:spcAft>
                <a:spcPts val="300"/>
              </a:spcAft>
            </a:pPr>
            <a:r>
              <a:rPr lang="ru-RU" sz="1600" b="1" dirty="0">
                <a:solidFill>
                  <a:prstClr val="black"/>
                </a:solidFill>
                <a:latin typeface="Cambria"/>
              </a:rPr>
              <a:t>Программные </a:t>
            </a:r>
            <a:r>
              <a:rPr lang="ru-RU" sz="1600" b="1" dirty="0" smtClean="0">
                <a:solidFill>
                  <a:prstClr val="black"/>
                </a:solidFill>
                <a:latin typeface="Cambria"/>
              </a:rPr>
              <a:t>мероприятия</a:t>
            </a:r>
          </a:p>
          <a:p>
            <a:pPr lvl="0" indent="-171450">
              <a:spcAft>
                <a:spcPts val="300"/>
              </a:spcAft>
              <a:buFont typeface="Wingdings" panose="05000000000000000000" pitchFamily="2" charset="2"/>
              <a:buChar char="ü"/>
            </a:pPr>
            <a:endParaRPr lang="ru-RU" sz="600" b="1" dirty="0">
              <a:solidFill>
                <a:prstClr val="black"/>
              </a:solidFill>
              <a:latin typeface="Cambria"/>
            </a:endParaRPr>
          </a:p>
          <a:p>
            <a:pPr marL="171450" lvl="0" indent="-171450">
              <a:spcAft>
                <a:spcPts val="300"/>
              </a:spcAft>
              <a:buFont typeface="Wingdings" panose="05000000000000000000" pitchFamily="2" charset="2"/>
              <a:buChar char="ü"/>
            </a:pPr>
            <a:r>
              <a:rPr lang="ru-RU" sz="1200" dirty="0" smtClean="0">
                <a:solidFill>
                  <a:prstClr val="black"/>
                </a:solidFill>
                <a:latin typeface="Cambria"/>
              </a:rPr>
              <a:t>организация </a:t>
            </a:r>
            <a:r>
              <a:rPr lang="ru-RU" sz="1200" dirty="0">
                <a:solidFill>
                  <a:prstClr val="black"/>
                </a:solidFill>
                <a:latin typeface="Cambria"/>
              </a:rPr>
              <a:t>временной занятости работников, находящихся под риском </a:t>
            </a:r>
            <a:r>
              <a:rPr lang="ru-RU" sz="1200" dirty="0" smtClean="0">
                <a:solidFill>
                  <a:prstClr val="black"/>
                </a:solidFill>
                <a:latin typeface="Cambria"/>
              </a:rPr>
              <a:t>увольнения;</a:t>
            </a:r>
            <a:endParaRPr lang="ru-RU" sz="1200" dirty="0">
              <a:solidFill>
                <a:prstClr val="black"/>
              </a:solidFill>
              <a:latin typeface="Cambria"/>
            </a:endParaRPr>
          </a:p>
          <a:p>
            <a:pPr marL="171450" lvl="0" indent="-171450">
              <a:spcAft>
                <a:spcPts val="300"/>
              </a:spcAft>
              <a:buFont typeface="Wingdings" panose="05000000000000000000" pitchFamily="2" charset="2"/>
              <a:buChar char="ü"/>
            </a:pPr>
            <a:r>
              <a:rPr lang="ru-RU" sz="1200" dirty="0">
                <a:solidFill>
                  <a:prstClr val="black"/>
                </a:solidFill>
                <a:latin typeface="Cambria"/>
              </a:rPr>
              <a:t>организация общественных работ для работников, находящихся под риском увольнения;</a:t>
            </a:r>
          </a:p>
          <a:p>
            <a:pPr marL="171450" lvl="0" indent="-171450">
              <a:spcAft>
                <a:spcPts val="300"/>
              </a:spcAft>
              <a:buFont typeface="Wingdings" panose="05000000000000000000" pitchFamily="2" charset="2"/>
              <a:buChar char="ü"/>
            </a:pPr>
            <a:r>
              <a:rPr lang="ru-RU" sz="1200" dirty="0">
                <a:solidFill>
                  <a:prstClr val="black"/>
                </a:solidFill>
                <a:latin typeface="Cambria"/>
              </a:rPr>
              <a:t>опережающее профессиональное обучение работников, находящихся под риском увольнения;</a:t>
            </a:r>
          </a:p>
          <a:p>
            <a:pPr marL="171450" lvl="0" indent="-171450">
              <a:spcAft>
                <a:spcPts val="300"/>
              </a:spcAft>
              <a:buFont typeface="Wingdings" panose="05000000000000000000" pitchFamily="2" charset="2"/>
              <a:buChar char="ü"/>
            </a:pPr>
            <a:r>
              <a:rPr lang="ru-RU" sz="1200" dirty="0">
                <a:solidFill>
                  <a:prstClr val="black"/>
                </a:solidFill>
                <a:latin typeface="Cambria"/>
              </a:rPr>
              <a:t>возмещение работодателям расходов на частичную оплату труда работников из числа уволенных из иных организаций в связи с ликвидацией либо сокращением численности или штата работников, выпускников профессиональных образовательных организаций и безработных граждан;</a:t>
            </a:r>
          </a:p>
          <a:p>
            <a:pPr marL="171450" lvl="0" indent="-171450">
              <a:spcAft>
                <a:spcPts val="300"/>
              </a:spcAft>
              <a:buFont typeface="Wingdings" panose="05000000000000000000" pitchFamily="2" charset="2"/>
              <a:buChar char="ü"/>
            </a:pPr>
            <a:r>
              <a:rPr lang="ru-RU" sz="1200" dirty="0">
                <a:solidFill>
                  <a:prstClr val="black"/>
                </a:solidFill>
                <a:latin typeface="Cambria"/>
              </a:rPr>
              <a:t>содействие гражданам, открывшим собственное дело при содействии органов службы занятости, в создании дополнительных рабочих мест для трудоустройства безработных граждан.</a:t>
            </a:r>
          </a:p>
          <a:p>
            <a:endParaRPr lang="ru-RU" dirty="0"/>
          </a:p>
        </p:txBody>
      </p:sp>
      <p:sp>
        <p:nvSpPr>
          <p:cNvPr id="11" name="TextBox 10"/>
          <p:cNvSpPr txBox="1"/>
          <p:nvPr/>
        </p:nvSpPr>
        <p:spPr>
          <a:xfrm>
            <a:off x="1043608" y="188640"/>
            <a:ext cx="7272808" cy="646331"/>
          </a:xfrm>
          <a:prstGeom prst="rect">
            <a:avLst/>
          </a:prstGeom>
          <a:noFill/>
        </p:spPr>
        <p:txBody>
          <a:bodyPr wrap="square" rtlCol="0">
            <a:spAutoFit/>
          </a:bodyPr>
          <a:lstStyle/>
          <a:p>
            <a:pPr algn="ctr"/>
            <a:r>
              <a:rPr lang="ru-RU" b="1" dirty="0">
                <a:solidFill>
                  <a:prstClr val="black"/>
                </a:solidFill>
                <a:latin typeface="Cambria"/>
              </a:rPr>
              <a:t>Поддержка от </a:t>
            </a:r>
            <a:r>
              <a:rPr lang="ru-RU" b="1" dirty="0" smtClean="0">
                <a:solidFill>
                  <a:prstClr val="black"/>
                </a:solidFill>
                <a:latin typeface="Cambria"/>
              </a:rPr>
              <a:t>государства </a:t>
            </a:r>
          </a:p>
          <a:p>
            <a:pPr algn="ctr"/>
            <a:r>
              <a:rPr lang="ru-RU" b="1" dirty="0" smtClean="0">
                <a:solidFill>
                  <a:prstClr val="black"/>
                </a:solidFill>
                <a:latin typeface="Cambria"/>
              </a:rPr>
              <a:t>(Программа дополнительных мероприятий)</a:t>
            </a:r>
            <a:endParaRPr lang="ru-RU" b="1" dirty="0">
              <a:solidFill>
                <a:prstClr val="black"/>
              </a:solidFill>
              <a:latin typeface="Cambria"/>
            </a:endParaRPr>
          </a:p>
        </p:txBody>
      </p:sp>
      <p:sp>
        <p:nvSpPr>
          <p:cNvPr id="12"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algn="r">
              <a:defRPr>
                <a:solidFill>
                  <a:schemeClr val="tx2"/>
                </a:solidFill>
              </a:defRPr>
            </a:lvl1pPr>
          </a:lstStyle>
          <a:p>
            <a:r>
              <a:rPr lang="ru-RU" dirty="0"/>
              <a:t>2</a:t>
            </a:r>
          </a:p>
        </p:txBody>
      </p:sp>
    </p:spTree>
    <p:extLst>
      <p:ext uri="{BB962C8B-B14F-4D97-AF65-F5344CB8AC3E}">
        <p14:creationId xmlns:p14="http://schemas.microsoft.com/office/powerpoint/2010/main" val="322743448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404664"/>
            <a:ext cx="7772400" cy="1470025"/>
          </a:xfrm>
        </p:spPr>
        <p:txBody>
          <a:bodyPr>
            <a:normAutofit/>
          </a:bodyPr>
          <a:lstStyle/>
          <a:p>
            <a:r>
              <a:rPr lang="ru-RU" sz="2400" b="1" dirty="0" smtClean="0">
                <a:latin typeface="Times New Roman" panose="02020603050405020304" pitchFamily="18" charset="0"/>
                <a:cs typeface="Times New Roman" panose="02020603050405020304" pitchFamily="18" charset="0"/>
              </a:rPr>
              <a:t>Шаг 10. Вносим запись в трудовой книжке об увольнении по сокращению штата</a:t>
            </a:r>
            <a:endParaRPr lang="ru-RU" sz="24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259632" y="1916832"/>
            <a:ext cx="6400800" cy="4032448"/>
          </a:xfrm>
        </p:spPr>
        <p:txBody>
          <a:bodyPr>
            <a:normAutofit fontScale="40000" lnSpcReduction="20000"/>
          </a:bodyPr>
          <a:lstStyle/>
          <a:p>
            <a:endParaRPr lang="ru-RU" dirty="0" smtClean="0"/>
          </a:p>
          <a:p>
            <a:r>
              <a:rPr lang="ru-RU" sz="4500" dirty="0" smtClean="0">
                <a:solidFill>
                  <a:schemeClr val="tx1"/>
                </a:solidFill>
                <a:latin typeface="Times New Roman" panose="02020603050405020304" pitchFamily="18" charset="0"/>
                <a:cs typeface="Times New Roman" panose="02020603050405020304" pitchFamily="18" charset="0"/>
              </a:rPr>
              <a:t>Последние шаги процедуры — запись в трудовую книжку и выдача ее на руки сотруднику. Это должно быть сделано в последний день работы. Если такой возможности нет (работник отсутствует либо отказался от получения), необходимо направить по почте уведомление о том, что нужно явиться за ней.</a:t>
            </a:r>
          </a:p>
          <a:p>
            <a:endParaRPr lang="ru-RU" sz="4500" dirty="0" smtClean="0">
              <a:solidFill>
                <a:schemeClr val="tx1"/>
              </a:solidFill>
              <a:latin typeface="Times New Roman" panose="02020603050405020304" pitchFamily="18" charset="0"/>
              <a:cs typeface="Times New Roman" panose="02020603050405020304" pitchFamily="18" charset="0"/>
            </a:endParaRPr>
          </a:p>
          <a:p>
            <a:r>
              <a:rPr lang="ru-RU" sz="4500" dirty="0" smtClean="0">
                <a:solidFill>
                  <a:schemeClr val="tx1"/>
                </a:solidFill>
                <a:latin typeface="Times New Roman" panose="02020603050405020304" pitchFamily="18" charset="0"/>
                <a:cs typeface="Times New Roman" panose="02020603050405020304" pitchFamily="18" charset="0"/>
              </a:rPr>
              <a:t>С той даты, когда уведомление было отправлено, работодатель ответственности за задержку возврата книжки больше не несет (ч. 6 ст. 84.1 ТК РФ).</a:t>
            </a:r>
          </a:p>
          <a:p>
            <a:endParaRPr lang="ru-RU" sz="4500" dirty="0" smtClean="0">
              <a:solidFill>
                <a:schemeClr val="tx1"/>
              </a:solidFill>
              <a:latin typeface="Times New Roman" panose="02020603050405020304" pitchFamily="18" charset="0"/>
              <a:cs typeface="Times New Roman" panose="02020603050405020304" pitchFamily="18" charset="0"/>
            </a:endParaRPr>
          </a:p>
          <a:p>
            <a:r>
              <a:rPr lang="ru-RU" sz="4500" b="1" dirty="0" smtClean="0">
                <a:solidFill>
                  <a:schemeClr val="tx1"/>
                </a:solidFill>
                <a:latin typeface="Times New Roman" panose="02020603050405020304" pitchFamily="18" charset="0"/>
                <a:cs typeface="Times New Roman" panose="02020603050405020304" pitchFamily="18" charset="0"/>
              </a:rPr>
              <a:t>Запись в трудовой должна быть составлена так:</a:t>
            </a:r>
          </a:p>
          <a:p>
            <a:r>
              <a:rPr lang="ru-RU" sz="4500" dirty="0" smtClean="0">
                <a:solidFill>
                  <a:schemeClr val="tx1"/>
                </a:solidFill>
                <a:latin typeface="Times New Roman" panose="02020603050405020304" pitchFamily="18" charset="0"/>
                <a:cs typeface="Times New Roman" panose="02020603050405020304" pitchFamily="18" charset="0"/>
              </a:rPr>
              <a:t>«Уволен по сокращению штата работников организации, пункт 2 части первой статьи 81 Трудового кодекса Российской Федерации».</a:t>
            </a:r>
          </a:p>
          <a:p>
            <a:endParaRPr lang="ru-RU" sz="4500" dirty="0" smtClean="0">
              <a:solidFill>
                <a:schemeClr val="tx1"/>
              </a:solidFill>
              <a:latin typeface="Times New Roman" panose="02020603050405020304" pitchFamily="18" charset="0"/>
              <a:cs typeface="Times New Roman" panose="02020603050405020304" pitchFamily="18" charset="0"/>
            </a:endParaRPr>
          </a:p>
          <a:p>
            <a:endParaRPr lang="ru-RU" dirty="0"/>
          </a:p>
        </p:txBody>
      </p:sp>
      <p:sp>
        <p:nvSpPr>
          <p:cNvPr id="6"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20</a:t>
            </a:r>
            <a:endParaRPr lang="ru-RU" sz="1800" dirty="0"/>
          </a:p>
        </p:txBody>
      </p:sp>
    </p:spTree>
    <p:extLst>
      <p:ext uri="{BB962C8B-B14F-4D97-AF65-F5344CB8AC3E}">
        <p14:creationId xmlns:p14="http://schemas.microsoft.com/office/powerpoint/2010/main" val="31174377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259632" y="692696"/>
            <a:ext cx="7200800" cy="4536504"/>
          </a:xfrm>
        </p:spPr>
        <p:txBody>
          <a:bodyPr>
            <a:normAutofit lnSpcReduction="10000"/>
          </a:bodyPr>
          <a:lstStyle/>
          <a:p>
            <a:r>
              <a:rPr lang="ru-RU" sz="2800" dirty="0">
                <a:solidFill>
                  <a:schemeClr val="tx1"/>
                </a:solidFill>
              </a:rPr>
              <a:t>Телефон горячей линии </a:t>
            </a:r>
            <a:r>
              <a:rPr lang="ru-RU" sz="2800" dirty="0" err="1">
                <a:solidFill>
                  <a:schemeClr val="tx1"/>
                </a:solidFill>
              </a:rPr>
              <a:t>минтруда</a:t>
            </a:r>
            <a:r>
              <a:rPr lang="ru-RU" sz="2800" dirty="0">
                <a:solidFill>
                  <a:schemeClr val="tx1"/>
                </a:solidFill>
              </a:rPr>
              <a:t> Самарской области</a:t>
            </a:r>
          </a:p>
          <a:p>
            <a:r>
              <a:rPr lang="ru-RU" sz="2800" dirty="0" smtClean="0">
                <a:solidFill>
                  <a:schemeClr val="tx1"/>
                </a:solidFill>
                <a:latin typeface="Times New Roman" panose="02020603050405020304" pitchFamily="18" charset="0"/>
                <a:cs typeface="Times New Roman" panose="02020603050405020304" pitchFamily="18" charset="0"/>
              </a:rPr>
              <a:t>8 800 302 14 99</a:t>
            </a:r>
          </a:p>
          <a:p>
            <a:r>
              <a:rPr lang="ru-RU" sz="2800" dirty="0" smtClean="0">
                <a:solidFill>
                  <a:schemeClr val="tx1"/>
                </a:solidFill>
              </a:rPr>
              <a:t>Телефоны центров занятости</a:t>
            </a:r>
          </a:p>
          <a:p>
            <a:r>
              <a:rPr lang="ru-RU" sz="2800" dirty="0" smtClean="0">
                <a:solidFill>
                  <a:schemeClr val="tx1"/>
                </a:solidFill>
              </a:rPr>
              <a:t> </a:t>
            </a:r>
            <a:r>
              <a:rPr lang="ru-RU" sz="2800" dirty="0">
                <a:solidFill>
                  <a:schemeClr val="tx1"/>
                </a:solidFill>
              </a:rPr>
              <a:t>С</a:t>
            </a:r>
            <a:r>
              <a:rPr lang="ru-RU" sz="2800" dirty="0" smtClean="0">
                <a:solidFill>
                  <a:schemeClr val="tx1"/>
                </a:solidFill>
              </a:rPr>
              <a:t>амарской области</a:t>
            </a:r>
          </a:p>
          <a:p>
            <a:r>
              <a:rPr lang="ru-RU" dirty="0">
                <a:hlinkClick r:id="rId2"/>
              </a:rPr>
              <a:t>https://trud.samregion.ru/category/o-ministerstve/podvedomstvennye-organizatsii</a:t>
            </a:r>
            <a:r>
              <a:rPr lang="ru-RU" dirty="0" smtClean="0">
                <a:hlinkClick r:id="rId2"/>
              </a:rPr>
              <a:t>/</a:t>
            </a:r>
            <a:endParaRPr lang="ru-RU" dirty="0" smtClean="0"/>
          </a:p>
          <a:p>
            <a:r>
              <a:rPr lang="ru-RU" sz="3200" dirty="0" smtClean="0">
                <a:solidFill>
                  <a:schemeClr val="tx1"/>
                </a:solidFill>
              </a:rPr>
              <a:t>Инструкции и методические рекомендации</a:t>
            </a:r>
          </a:p>
          <a:p>
            <a:r>
              <a:rPr lang="ru-RU" dirty="0" smtClean="0">
                <a:hlinkClick r:id="rId3"/>
              </a:rPr>
              <a:t>https</a:t>
            </a:r>
            <a:r>
              <a:rPr lang="ru-RU" dirty="0">
                <a:hlinkClick r:id="rId3"/>
              </a:rPr>
              <a:t>://trud.samregion.ru/category/deyatelnost/koronavirus</a:t>
            </a:r>
            <a:r>
              <a:rPr lang="ru-RU" dirty="0" smtClean="0">
                <a:hlinkClick r:id="rId3"/>
              </a:rPr>
              <a:t>/</a:t>
            </a:r>
            <a:endParaRPr lang="ru-RU" dirty="0" smtClean="0">
              <a:solidFill>
                <a:schemeClr val="tx1"/>
              </a:solidFill>
              <a:latin typeface="Times New Roman" panose="02020603050405020304" pitchFamily="18" charset="0"/>
              <a:cs typeface="Times New Roman" panose="02020603050405020304" pitchFamily="18" charset="0"/>
            </a:endParaRPr>
          </a:p>
          <a:p>
            <a:endParaRPr lang="ru-RU" dirty="0" smtClean="0"/>
          </a:p>
          <a:p>
            <a:endParaRPr lang="ru-RU" dirty="0"/>
          </a:p>
        </p:txBody>
      </p:sp>
      <p:sp>
        <p:nvSpPr>
          <p:cNvPr id="5"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21</a:t>
            </a:r>
            <a:endParaRPr lang="ru-RU" sz="1800" dirty="0"/>
          </a:p>
        </p:txBody>
      </p:sp>
    </p:spTree>
    <p:extLst>
      <p:ext uri="{BB962C8B-B14F-4D97-AF65-F5344CB8AC3E}">
        <p14:creationId xmlns:p14="http://schemas.microsoft.com/office/powerpoint/2010/main" val="2397166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548681"/>
            <a:ext cx="7772400" cy="953117"/>
          </a:xfrm>
        </p:spPr>
        <p:txBody>
          <a:bodyPr>
            <a:normAutofit/>
          </a:bodyPr>
          <a:lstStyle/>
          <a:p>
            <a:r>
              <a:rPr lang="ru-RU" b="1" dirty="0">
                <a:latin typeface="Times New Roman" panose="02020603050405020304" pitchFamily="18" charset="0"/>
                <a:cs typeface="Times New Roman" panose="02020603050405020304" pitchFamily="18" charset="0"/>
              </a:rPr>
              <a:t>Что такое простой:</a:t>
            </a:r>
            <a:endParaRPr lang="ru-RU"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331640" y="1501799"/>
            <a:ext cx="6400800" cy="4231458"/>
          </a:xfrm>
        </p:spPr>
        <p:txBody>
          <a:bodyPr>
            <a:normAutofit fontScale="92500"/>
          </a:bodyPr>
          <a:lstStyle/>
          <a:p>
            <a:endParaRPr lang="ru-RU" b="1" dirty="0" smtClean="0">
              <a:solidFill>
                <a:schemeClr val="tx2"/>
              </a:solidFill>
              <a:latin typeface="Times New Roman" panose="02020603050405020304" pitchFamily="18" charset="0"/>
              <a:cs typeface="Times New Roman" panose="02020603050405020304" pitchFamily="18" charset="0"/>
            </a:endParaRPr>
          </a:p>
          <a:p>
            <a:r>
              <a:rPr lang="ru-RU" b="1" dirty="0" smtClean="0">
                <a:solidFill>
                  <a:schemeClr val="tx2"/>
                </a:solidFill>
                <a:latin typeface="Times New Roman" panose="02020603050405020304" pitchFamily="18" charset="0"/>
                <a:cs typeface="Times New Roman" panose="02020603050405020304" pitchFamily="18" charset="0"/>
              </a:rPr>
              <a:t>Простой </a:t>
            </a:r>
            <a:r>
              <a:rPr lang="ru-RU" b="1" dirty="0">
                <a:solidFill>
                  <a:schemeClr val="tx2"/>
                </a:solidFill>
                <a:latin typeface="Times New Roman" panose="02020603050405020304" pitchFamily="18" charset="0"/>
                <a:cs typeface="Times New Roman" panose="02020603050405020304" pitchFamily="18" charset="0"/>
              </a:rPr>
              <a:t>– это временная приостановка работы по причинам экономического, технологического, технического или организационного характера         (ст. 72.2 ТК РФ).</a:t>
            </a:r>
          </a:p>
          <a:p>
            <a:endParaRPr lang="ru-RU" b="1" dirty="0" smtClean="0">
              <a:solidFill>
                <a:schemeClr val="tx2"/>
              </a:solidFill>
              <a:latin typeface="Times New Roman" panose="02020603050405020304" pitchFamily="18" charset="0"/>
              <a:cs typeface="Times New Roman" panose="02020603050405020304" pitchFamily="18" charset="0"/>
            </a:endParaRPr>
          </a:p>
          <a:p>
            <a:r>
              <a:rPr lang="ru-RU" b="1" dirty="0" smtClean="0">
                <a:solidFill>
                  <a:schemeClr val="tx2"/>
                </a:solidFill>
                <a:latin typeface="Times New Roman" panose="02020603050405020304" pitchFamily="18" charset="0"/>
                <a:cs typeface="Times New Roman" panose="02020603050405020304" pitchFamily="18" charset="0"/>
              </a:rPr>
              <a:t>Оплата </a:t>
            </a:r>
            <a:r>
              <a:rPr lang="ru-RU" b="1" dirty="0">
                <a:solidFill>
                  <a:schemeClr val="tx2"/>
                </a:solidFill>
                <a:latin typeface="Times New Roman" panose="02020603050405020304" pitchFamily="18" charset="0"/>
                <a:cs typeface="Times New Roman" panose="02020603050405020304" pitchFamily="18" charset="0"/>
              </a:rPr>
              <a:t>простоя производится в следующих размерах (ст. 157 ТК РФ):</a:t>
            </a:r>
          </a:p>
          <a:p>
            <a:pPr algn="just"/>
            <a:r>
              <a:rPr lang="ru-RU" b="1" dirty="0" smtClean="0">
                <a:solidFill>
                  <a:schemeClr val="tx2"/>
                </a:solidFill>
                <a:latin typeface="Times New Roman" panose="02020603050405020304" pitchFamily="18" charset="0"/>
                <a:cs typeface="Times New Roman" panose="02020603050405020304" pitchFamily="18" charset="0"/>
              </a:rPr>
              <a:t>- по </a:t>
            </a:r>
            <a:r>
              <a:rPr lang="ru-RU" b="1" dirty="0">
                <a:solidFill>
                  <a:schemeClr val="tx2"/>
                </a:solidFill>
                <a:latin typeface="Times New Roman" panose="02020603050405020304" pitchFamily="18" charset="0"/>
                <a:cs typeface="Times New Roman" panose="02020603050405020304" pitchFamily="18" charset="0"/>
              </a:rPr>
              <a:t>вине работодателя –не менее 2/3 средней заработной платы работника;</a:t>
            </a:r>
          </a:p>
          <a:p>
            <a:pPr algn="just"/>
            <a:r>
              <a:rPr lang="ru-RU" b="1" dirty="0" smtClean="0">
                <a:solidFill>
                  <a:schemeClr val="tx2"/>
                </a:solidFill>
                <a:latin typeface="Times New Roman" panose="02020603050405020304" pitchFamily="18" charset="0"/>
                <a:cs typeface="Times New Roman" panose="02020603050405020304" pitchFamily="18" charset="0"/>
              </a:rPr>
              <a:t>- по </a:t>
            </a:r>
            <a:r>
              <a:rPr lang="ru-RU" b="1" dirty="0">
                <a:solidFill>
                  <a:schemeClr val="tx2"/>
                </a:solidFill>
                <a:latin typeface="Times New Roman" panose="02020603050405020304" pitchFamily="18" charset="0"/>
                <a:cs typeface="Times New Roman" panose="02020603050405020304" pitchFamily="18" charset="0"/>
              </a:rPr>
              <a:t>причинам, не зависящим от работодателя и работника- не менее 2/3 тарифной ставки (оклада);</a:t>
            </a:r>
          </a:p>
          <a:p>
            <a:pPr algn="just"/>
            <a:r>
              <a:rPr lang="ru-RU" b="1" dirty="0" smtClean="0">
                <a:solidFill>
                  <a:schemeClr val="tx2"/>
                </a:solidFill>
                <a:latin typeface="Times New Roman" panose="02020603050405020304" pitchFamily="18" charset="0"/>
                <a:cs typeface="Times New Roman" panose="02020603050405020304" pitchFamily="18" charset="0"/>
              </a:rPr>
              <a:t>- по </a:t>
            </a:r>
            <a:r>
              <a:rPr lang="ru-RU" b="1" dirty="0">
                <a:solidFill>
                  <a:schemeClr val="tx2"/>
                </a:solidFill>
                <a:latin typeface="Times New Roman" panose="02020603050405020304" pitchFamily="18" charset="0"/>
                <a:cs typeface="Times New Roman" panose="02020603050405020304" pitchFamily="18" charset="0"/>
              </a:rPr>
              <a:t>вине работника  - время простоя не оплачивается.</a:t>
            </a:r>
            <a:endParaRPr lang="ru-RU" dirty="0">
              <a:solidFill>
                <a:schemeClr val="tx2"/>
              </a:solidFill>
            </a:endParaRPr>
          </a:p>
        </p:txBody>
      </p:sp>
      <p:sp>
        <p:nvSpPr>
          <p:cNvPr id="5"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3</a:t>
            </a:r>
            <a:endParaRPr lang="ru-RU" sz="1800" dirty="0"/>
          </a:p>
        </p:txBody>
      </p:sp>
    </p:spTree>
    <p:extLst>
      <p:ext uri="{BB962C8B-B14F-4D97-AF65-F5344CB8AC3E}">
        <p14:creationId xmlns:p14="http://schemas.microsoft.com/office/powerpoint/2010/main" val="21668661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42712"/>
            <a:ext cx="7772400" cy="562093"/>
          </a:xfrm>
        </p:spPr>
        <p:txBody>
          <a:bodyPr>
            <a:noAutofit/>
          </a:bodyPr>
          <a:lstStyle/>
          <a:p>
            <a:r>
              <a:rPr lang="ru-RU" sz="3200" dirty="0" smtClean="0">
                <a:latin typeface="Times New Roman" panose="02020603050405020304" pitchFamily="18" charset="0"/>
                <a:cs typeface="Times New Roman" panose="02020603050405020304" pitchFamily="18" charset="0"/>
              </a:rPr>
              <a:t>Шаг 1. Порядок </a:t>
            </a:r>
            <a:r>
              <a:rPr lang="ru-RU" sz="3200" dirty="0">
                <a:latin typeface="Times New Roman" panose="02020603050405020304" pitchFamily="18" charset="0"/>
                <a:cs typeface="Times New Roman" panose="02020603050405020304" pitchFamily="18" charset="0"/>
              </a:rPr>
              <a:t>оформления простоя:</a:t>
            </a:r>
          </a:p>
        </p:txBody>
      </p:sp>
      <p:sp>
        <p:nvSpPr>
          <p:cNvPr id="8" name="Подзаголовок 7">
            <a:extLst>
              <a:ext uri="{FF2B5EF4-FFF2-40B4-BE49-F238E27FC236}">
                <a16:creationId xmlns:a16="http://schemas.microsoft.com/office/drawing/2014/main" xmlns="" id="{8FD45C23-DD80-47A9-AFF3-C0BACF4E3E33}"/>
              </a:ext>
            </a:extLst>
          </p:cNvPr>
          <p:cNvSpPr>
            <a:spLocks noGrp="1"/>
          </p:cNvSpPr>
          <p:nvPr>
            <p:ph type="subTitle" idx="1"/>
          </p:nvPr>
        </p:nvSpPr>
        <p:spPr>
          <a:xfrm>
            <a:off x="544016" y="5085184"/>
            <a:ext cx="8132440" cy="1164979"/>
          </a:xfrm>
        </p:spPr>
        <p:txBody>
          <a:bodyPr>
            <a:normAutofit fontScale="92500" lnSpcReduction="10000"/>
          </a:bodyPr>
          <a:lstStyle/>
          <a:p>
            <a:r>
              <a:rPr lang="ru-RU" dirty="0">
                <a:solidFill>
                  <a:schemeClr val="tx2">
                    <a:lumMod val="75000"/>
                  </a:schemeClr>
                </a:solidFill>
                <a:latin typeface="Times New Roman" panose="02020603050405020304" pitchFamily="18" charset="0"/>
                <a:cs typeface="Times New Roman" panose="02020603050405020304" pitchFamily="18" charset="0"/>
              </a:rPr>
              <a:t>Пункт 3 приказа может предусматривать обязанность работников во время простоя присутствовать на рабочих местах (поскольку простой отнесен к рабочему времени). Решение по данному вопросу принимается руководителем в зависимости от причин простоя.</a:t>
            </a:r>
          </a:p>
          <a:p>
            <a:endParaRPr lang="ru-RU" sz="1800" dirty="0">
              <a:solidFill>
                <a:schemeClr val="tx2">
                  <a:lumMod val="75000"/>
                </a:schemeClr>
              </a:solidFill>
              <a:latin typeface="Times New Roman" panose="02020603050405020304" pitchFamily="18" charset="0"/>
              <a:cs typeface="Times New Roman" panose="02020603050405020304" pitchFamily="18" charset="0"/>
            </a:endParaRPr>
          </a:p>
          <a:p>
            <a:endParaRPr lang="ru-RU" sz="1500" dirty="0">
              <a:solidFill>
                <a:schemeClr val="tx2">
                  <a:lumMod val="75000"/>
                </a:schemeClr>
              </a:solidFill>
              <a:latin typeface="Times New Roman" panose="02020603050405020304" pitchFamily="18" charset="0"/>
              <a:cs typeface="Times New Roman" panose="02020603050405020304" pitchFamily="18" charset="0"/>
            </a:endParaRPr>
          </a:p>
          <a:p>
            <a:endParaRPr lang="ru-RU" dirty="0">
              <a:solidFill>
                <a:schemeClr val="tx2">
                  <a:lumMod val="75000"/>
                </a:schemeClr>
              </a:solidFill>
              <a:latin typeface="Times New Roman" panose="02020603050405020304" pitchFamily="18" charset="0"/>
              <a:cs typeface="Times New Roman" panose="02020603050405020304" pitchFamily="18" charset="0"/>
            </a:endParaRPr>
          </a:p>
        </p:txBody>
      </p:sp>
      <p:pic>
        <p:nvPicPr>
          <p:cNvPr id="5" name="Объект 4">
            <a:extLst>
              <a:ext uri="{FF2B5EF4-FFF2-40B4-BE49-F238E27FC236}">
                <a16:creationId xmlns:a16="http://schemas.microsoft.com/office/drawing/2014/main" xmlns="" id="{2E528A06-718F-4E26-A587-BEED0FC0C1BB}"/>
              </a:ext>
            </a:extLst>
          </p:cNvPr>
          <p:cNvPicPr>
            <a:picLocks noGrp="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2195736" y="980728"/>
            <a:ext cx="4608513" cy="4104456"/>
          </a:xfrm>
          <a:prstGeom prst="rect">
            <a:avLst/>
          </a:prstGeom>
          <a:noFill/>
          <a:ln>
            <a:noFill/>
          </a:ln>
        </p:spPr>
      </p:pic>
      <p:sp>
        <p:nvSpPr>
          <p:cNvPr id="7"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4</a:t>
            </a:r>
            <a:endParaRPr lang="ru-RU" sz="1800" dirty="0"/>
          </a:p>
        </p:txBody>
      </p:sp>
    </p:spTree>
    <p:extLst>
      <p:ext uri="{BB962C8B-B14F-4D97-AF65-F5344CB8AC3E}">
        <p14:creationId xmlns:p14="http://schemas.microsoft.com/office/powerpoint/2010/main" val="11480518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8296" y="590823"/>
            <a:ext cx="8024428" cy="461913"/>
          </a:xfrm>
        </p:spPr>
        <p:txBody>
          <a:bodyPr>
            <a:normAutofit fontScale="90000"/>
          </a:bodyPr>
          <a:lstStyle/>
          <a:p>
            <a:r>
              <a:rPr lang="ru-RU" sz="2400" dirty="0" smtClean="0">
                <a:latin typeface="Times New Roman" panose="02020603050405020304" pitchFamily="18" charset="0"/>
                <a:cs typeface="Times New Roman" panose="02020603050405020304" pitchFamily="18" charset="0"/>
              </a:rPr>
              <a:t>Шаг 2. Уведомление органов занятости через портал «Работа в России» (</a:t>
            </a:r>
            <a:r>
              <a:rPr lang="en-US" sz="2400" dirty="0">
                <a:latin typeface="Times New Roman" panose="02020603050405020304" pitchFamily="18" charset="0"/>
                <a:cs typeface="Times New Roman" panose="02020603050405020304" pitchFamily="18" charset="0"/>
              </a:rPr>
              <a:t>t</a:t>
            </a:r>
            <a:r>
              <a:rPr lang="en-US" sz="2400" dirty="0" smtClean="0">
                <a:latin typeface="Times New Roman" panose="02020603050405020304" pitchFamily="18" charset="0"/>
                <a:cs typeface="Times New Roman" panose="02020603050405020304" pitchFamily="18" charset="0"/>
              </a:rPr>
              <a:t>rudvsem.ru)</a:t>
            </a:r>
            <a:endParaRPr lang="ru-RU" sz="24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589727" y="865585"/>
            <a:ext cx="7992888" cy="2785864"/>
          </a:xfrm>
        </p:spPr>
        <p:txBody>
          <a:bodyPr>
            <a:normAutofit fontScale="25000" lnSpcReduction="20000"/>
          </a:bodyPr>
          <a:lstStyle/>
          <a:p>
            <a:pPr algn="just"/>
            <a:r>
              <a:rPr lang="ru-RU" sz="5500" dirty="0" smtClean="0">
                <a:latin typeface="Times New Roman" panose="02020603050405020304" pitchFamily="18" charset="0"/>
                <a:cs typeface="Times New Roman" panose="02020603050405020304" pitchFamily="18" charset="0"/>
              </a:rPr>
              <a:t>	</a:t>
            </a:r>
            <a:endParaRPr lang="en-US" sz="4800" dirty="0">
              <a:latin typeface="Times New Roman" panose="02020603050405020304" pitchFamily="18" charset="0"/>
              <a:cs typeface="Times New Roman" panose="02020603050405020304" pitchFamily="18" charset="0"/>
            </a:endParaRPr>
          </a:p>
          <a:p>
            <a:pPr lvl="0" algn="just"/>
            <a:r>
              <a:rPr lang="ru-RU" sz="6400" b="1" dirty="0">
                <a:solidFill>
                  <a:schemeClr val="tx1"/>
                </a:solidFill>
                <a:latin typeface="Times New Roman" panose="02020603050405020304" pitchFamily="18" charset="0"/>
                <a:cs typeface="Times New Roman" panose="02020603050405020304" pitchFamily="18" charset="0"/>
              </a:rPr>
              <a:t>Как зарегистрироваться на портале «Работа в России».</a:t>
            </a:r>
          </a:p>
          <a:p>
            <a:pPr algn="just"/>
            <a:r>
              <a:rPr lang="ru-RU" sz="6400" dirty="0">
                <a:solidFill>
                  <a:schemeClr val="tx1"/>
                </a:solidFill>
                <a:latin typeface="Times New Roman" panose="02020603050405020304" pitchFamily="18" charset="0"/>
                <a:cs typeface="Times New Roman" panose="02020603050405020304" pitchFamily="18" charset="0"/>
              </a:rPr>
              <a:t>Для регистрации на портале «Работа в России» достаточно осуществить вход на портал  по учетной записи на Едином портале государственных услуг (через ЕСИА</a:t>
            </a:r>
            <a:r>
              <a:rPr lang="ru-RU" sz="6400" dirty="0" smtClean="0">
                <a:solidFill>
                  <a:schemeClr val="tx1"/>
                </a:solidFill>
                <a:latin typeface="Times New Roman" panose="02020603050405020304" pitchFamily="18" charset="0"/>
                <a:cs typeface="Times New Roman" panose="02020603050405020304" pitchFamily="18" charset="0"/>
              </a:rPr>
              <a:t>).</a:t>
            </a:r>
          </a:p>
          <a:p>
            <a:pPr algn="just"/>
            <a:endParaRPr lang="ru-RU" sz="3200" dirty="0">
              <a:solidFill>
                <a:schemeClr val="tx1"/>
              </a:solidFill>
              <a:latin typeface="Times New Roman" panose="02020603050405020304" pitchFamily="18" charset="0"/>
              <a:cs typeface="Times New Roman" panose="02020603050405020304" pitchFamily="18" charset="0"/>
            </a:endParaRPr>
          </a:p>
          <a:p>
            <a:pPr lvl="0" algn="just"/>
            <a:r>
              <a:rPr lang="ru-RU" sz="6400" b="1" dirty="0">
                <a:solidFill>
                  <a:schemeClr val="tx1"/>
                </a:solidFill>
                <a:latin typeface="Times New Roman" panose="02020603050405020304" pitchFamily="18" charset="0"/>
                <a:cs typeface="Times New Roman" panose="02020603050405020304" pitchFamily="18" charset="0"/>
              </a:rPr>
              <a:t>Как подать сведения о неполной занятости или высвобождении в связи с мерами противодействия по распространению </a:t>
            </a:r>
            <a:r>
              <a:rPr lang="ru-RU" sz="6400" b="1" dirty="0" err="1">
                <a:solidFill>
                  <a:schemeClr val="tx1"/>
                </a:solidFill>
                <a:latin typeface="Times New Roman" panose="02020603050405020304" pitchFamily="18" charset="0"/>
                <a:cs typeface="Times New Roman" panose="02020603050405020304" pitchFamily="18" charset="0"/>
              </a:rPr>
              <a:t>коронавируса</a:t>
            </a:r>
            <a:r>
              <a:rPr lang="ru-RU" sz="6400" dirty="0">
                <a:solidFill>
                  <a:schemeClr val="tx1"/>
                </a:solidFill>
                <a:latin typeface="Times New Roman" panose="02020603050405020304" pitchFamily="18" charset="0"/>
                <a:cs typeface="Times New Roman" panose="02020603050405020304" pitchFamily="18" charset="0"/>
              </a:rPr>
              <a:t>.</a:t>
            </a:r>
          </a:p>
          <a:p>
            <a:pPr algn="just"/>
            <a:r>
              <a:rPr lang="ru-RU" sz="6400" dirty="0">
                <a:solidFill>
                  <a:schemeClr val="tx1"/>
                </a:solidFill>
                <a:latin typeface="Times New Roman" panose="02020603050405020304" pitchFamily="18" charset="0"/>
                <a:cs typeface="Times New Roman" panose="02020603050405020304" pitchFamily="18" charset="0"/>
              </a:rPr>
              <a:t>Переход на страницу подачи сведений осуществляется двумя путями:</a:t>
            </a:r>
          </a:p>
          <a:p>
            <a:pPr algn="just"/>
            <a:r>
              <a:rPr lang="ru-RU" sz="6400" dirty="0">
                <a:solidFill>
                  <a:schemeClr val="tx1"/>
                </a:solidFill>
                <a:latin typeface="Times New Roman" panose="02020603050405020304" pitchFamily="18" charset="0"/>
                <a:cs typeface="Times New Roman" panose="02020603050405020304" pitchFamily="18" charset="0"/>
              </a:rPr>
              <a:t>1) При нажатии на </a:t>
            </a:r>
            <a:r>
              <a:rPr lang="ru-RU" sz="6400" dirty="0" smtClean="0">
                <a:solidFill>
                  <a:schemeClr val="tx1"/>
                </a:solidFill>
                <a:latin typeface="Times New Roman" panose="02020603050405020304" pitchFamily="18" charset="0"/>
                <a:cs typeface="Times New Roman" panose="02020603050405020304" pitchFamily="18" charset="0"/>
              </a:rPr>
              <a:t>баннер </a:t>
            </a:r>
            <a:r>
              <a:rPr lang="ru-RU" sz="6400" dirty="0" smtClean="0">
                <a:solidFill>
                  <a:schemeClr val="tx1"/>
                </a:solidFill>
              </a:rPr>
              <a:t>«</a:t>
            </a:r>
            <a:r>
              <a:rPr lang="ru-RU" sz="6400" dirty="0" smtClean="0">
                <a:solidFill>
                  <a:schemeClr val="tx1"/>
                </a:solidFill>
                <a:latin typeface="Times New Roman" panose="02020603050405020304" pitchFamily="18" charset="0"/>
                <a:cs typeface="Times New Roman" panose="02020603050405020304" pitchFamily="18" charset="0"/>
              </a:rPr>
              <a:t>Оперативный </a:t>
            </a:r>
            <a:r>
              <a:rPr lang="ru-RU" sz="6400" dirty="0">
                <a:solidFill>
                  <a:schemeClr val="tx1"/>
                </a:solidFill>
                <a:latin typeface="Times New Roman" panose="02020603050405020304" pitchFamily="18" charset="0"/>
                <a:cs typeface="Times New Roman" panose="02020603050405020304" pitchFamily="18" charset="0"/>
              </a:rPr>
              <a:t>мониторинг занятости</a:t>
            </a:r>
            <a:r>
              <a:rPr lang="ru-RU" sz="6400" dirty="0" smtClean="0">
                <a:solidFill>
                  <a:schemeClr val="tx1"/>
                </a:solidFill>
                <a:latin typeface="Times New Roman" panose="02020603050405020304" pitchFamily="18" charset="0"/>
                <a:cs typeface="Times New Roman" panose="02020603050405020304" pitchFamily="18" charset="0"/>
              </a:rPr>
              <a:t>», </a:t>
            </a:r>
            <a:r>
              <a:rPr lang="ru-RU" sz="6400" dirty="0">
                <a:solidFill>
                  <a:schemeClr val="tx1"/>
                </a:solidFill>
                <a:latin typeface="Times New Roman" panose="02020603050405020304" pitchFamily="18" charset="0"/>
                <a:cs typeface="Times New Roman" panose="02020603050405020304" pitchFamily="18" charset="0"/>
              </a:rPr>
              <a:t>затем на кнопку «Подать информацию». </a:t>
            </a:r>
          </a:p>
          <a:p>
            <a:pPr algn="just"/>
            <a:r>
              <a:rPr lang="ru-RU" sz="6400" dirty="0">
                <a:solidFill>
                  <a:schemeClr val="tx1"/>
                </a:solidFill>
                <a:latin typeface="Times New Roman" panose="02020603050405020304" pitchFamily="18" charset="0"/>
                <a:cs typeface="Times New Roman" panose="02020603050405020304" pitchFamily="18" charset="0"/>
              </a:rPr>
              <a:t>2) При переходе в карточку компании с помощью Меню – Компания</a:t>
            </a:r>
            <a:r>
              <a:rPr lang="ru-RU" sz="6400" dirty="0" smtClean="0">
                <a:solidFill>
                  <a:schemeClr val="tx1"/>
                </a:solidFill>
                <a:latin typeface="Times New Roman" panose="02020603050405020304" pitchFamily="18" charset="0"/>
                <a:cs typeface="Times New Roman" panose="02020603050405020304" pitchFamily="18" charset="0"/>
              </a:rPr>
              <a:t>.</a:t>
            </a:r>
          </a:p>
          <a:p>
            <a:pPr algn="just"/>
            <a:endParaRPr lang="en-US" dirty="0">
              <a:solidFill>
                <a:schemeClr val="tx1"/>
              </a:solidFill>
              <a:latin typeface="Times New Roman" panose="02020603050405020304" pitchFamily="18" charset="0"/>
              <a:cs typeface="Times New Roman" panose="02020603050405020304" pitchFamily="18" charset="0"/>
            </a:endParaRPr>
          </a:p>
          <a:p>
            <a:pPr lvl="0" algn="just"/>
            <a:r>
              <a:rPr lang="ru-RU" sz="6400" b="1" dirty="0">
                <a:solidFill>
                  <a:schemeClr val="tx1"/>
                </a:solidFill>
                <a:latin typeface="Times New Roman" panose="02020603050405020304" pitchFamily="18" charset="0"/>
                <a:cs typeface="Times New Roman" panose="02020603050405020304" pitchFamily="18" charset="0"/>
              </a:rPr>
              <a:t>По какой форме?</a:t>
            </a:r>
          </a:p>
          <a:p>
            <a:pPr algn="just"/>
            <a:r>
              <a:rPr lang="ru-RU" sz="6400" dirty="0">
                <a:solidFill>
                  <a:schemeClr val="tx1"/>
                </a:solidFill>
                <a:latin typeface="Times New Roman" panose="02020603050405020304" pitchFamily="18" charset="0"/>
                <a:cs typeface="Times New Roman" panose="02020603050405020304" pitchFamily="18" charset="0"/>
              </a:rPr>
              <a:t>Подача сведения осуществляется по реализованной на портале </a:t>
            </a:r>
            <a:r>
              <a:rPr lang="ru-RU" sz="6400" dirty="0" smtClean="0">
                <a:solidFill>
                  <a:schemeClr val="tx1"/>
                </a:solidFill>
                <a:latin typeface="Times New Roman" panose="02020603050405020304" pitchFamily="18" charset="0"/>
                <a:cs typeface="Times New Roman" panose="02020603050405020304" pitchFamily="18" charset="0"/>
              </a:rPr>
              <a:t>«Работа </a:t>
            </a:r>
            <a:r>
              <a:rPr lang="ru-RU" sz="6400" dirty="0">
                <a:solidFill>
                  <a:schemeClr val="tx1"/>
                </a:solidFill>
                <a:latin typeface="Times New Roman" panose="02020603050405020304" pitchFamily="18" charset="0"/>
                <a:cs typeface="Times New Roman" panose="02020603050405020304" pitchFamily="18" charset="0"/>
              </a:rPr>
              <a:t>в России» электронной форме «Сведения об изменении численности, а также неполной занятости работников в связи с распространением </a:t>
            </a:r>
            <a:r>
              <a:rPr lang="ru-RU" sz="6400" dirty="0" err="1">
                <a:solidFill>
                  <a:schemeClr val="tx1"/>
                </a:solidFill>
                <a:latin typeface="Times New Roman" panose="02020603050405020304" pitchFamily="18" charset="0"/>
                <a:cs typeface="Times New Roman" panose="02020603050405020304" pitchFamily="18" charset="0"/>
              </a:rPr>
              <a:t>коронавирусной</a:t>
            </a:r>
            <a:r>
              <a:rPr lang="ru-RU" sz="6400" dirty="0">
                <a:solidFill>
                  <a:schemeClr val="tx1"/>
                </a:solidFill>
                <a:latin typeface="Times New Roman" panose="02020603050405020304" pitchFamily="18" charset="0"/>
                <a:cs typeface="Times New Roman" panose="02020603050405020304" pitchFamily="18" charset="0"/>
              </a:rPr>
              <a:t> инфекции». Все поля, кроме отчества, являются обязательными для заполнения. Некоторые строки заполняются посредством выбора значений из выпадающего справочника.</a:t>
            </a:r>
          </a:p>
          <a:p>
            <a:pPr algn="just"/>
            <a:r>
              <a:rPr lang="ru-RU" sz="6400" dirty="0" smtClean="0">
                <a:solidFill>
                  <a:schemeClr val="tx1"/>
                </a:solidFill>
                <a:latin typeface="Times New Roman" panose="02020603050405020304" pitchFamily="18" charset="0"/>
                <a:cs typeface="Times New Roman" panose="02020603050405020304" pitchFamily="18" charset="0"/>
              </a:rPr>
              <a:t>При </a:t>
            </a:r>
            <a:r>
              <a:rPr lang="ru-RU" sz="6400" dirty="0">
                <a:solidFill>
                  <a:schemeClr val="tx1"/>
                </a:solidFill>
                <a:latin typeface="Times New Roman" panose="02020603050405020304" pitchFamily="18" charset="0"/>
                <a:cs typeface="Times New Roman" panose="02020603050405020304" pitchFamily="18" charset="0"/>
              </a:rPr>
              <a:t>переходе на страницу открывается форма «Сведения об изменении численности, а также неполной занятости работников в связи с распространением </a:t>
            </a:r>
            <a:r>
              <a:rPr lang="ru-RU" sz="6400" dirty="0" err="1">
                <a:solidFill>
                  <a:schemeClr val="tx1"/>
                </a:solidFill>
                <a:latin typeface="Times New Roman" panose="02020603050405020304" pitchFamily="18" charset="0"/>
                <a:cs typeface="Times New Roman" panose="02020603050405020304" pitchFamily="18" charset="0"/>
              </a:rPr>
              <a:t>коронавирусной</a:t>
            </a:r>
            <a:r>
              <a:rPr lang="ru-RU" sz="6400" dirty="0">
                <a:solidFill>
                  <a:schemeClr val="tx1"/>
                </a:solidFill>
                <a:latin typeface="Times New Roman" panose="02020603050405020304" pitchFamily="18" charset="0"/>
                <a:cs typeface="Times New Roman" panose="02020603050405020304" pitchFamily="18" charset="0"/>
              </a:rPr>
              <a:t> инфекции».</a:t>
            </a:r>
          </a:p>
          <a:p>
            <a:pPr algn="just"/>
            <a:endParaRPr lang="ru-RU" sz="4800" dirty="0" smtClean="0">
              <a:latin typeface="Times New Roman" panose="02020603050405020304" pitchFamily="18" charset="0"/>
              <a:cs typeface="Times New Roman" panose="02020603050405020304" pitchFamily="18" charset="0"/>
            </a:endParaRPr>
          </a:p>
          <a:p>
            <a:pPr algn="just"/>
            <a:endParaRPr lang="ru-RU" sz="4800" dirty="0" smtClean="0">
              <a:latin typeface="Times New Roman" panose="02020603050405020304" pitchFamily="18" charset="0"/>
              <a:cs typeface="Times New Roman" panose="02020603050405020304" pitchFamily="18" charset="0"/>
            </a:endParaRPr>
          </a:p>
          <a:p>
            <a:endParaRPr lang="ru-RU" dirty="0"/>
          </a:p>
        </p:txBody>
      </p:sp>
      <p:sp>
        <p:nvSpPr>
          <p:cNvPr id="6"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5</a:t>
            </a:r>
            <a:endParaRPr lang="ru-RU" sz="1800" dirty="0"/>
          </a:p>
        </p:txBody>
      </p:sp>
    </p:spTree>
    <p:extLst>
      <p:ext uri="{BB962C8B-B14F-4D97-AF65-F5344CB8AC3E}">
        <p14:creationId xmlns:p14="http://schemas.microsoft.com/office/powerpoint/2010/main" val="863841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92696"/>
            <a:ext cx="8229600" cy="565307"/>
          </a:xfrm>
        </p:spPr>
        <p:txBody>
          <a:bodyPr>
            <a:normAutofit/>
          </a:bodyPr>
          <a:lstStyle/>
          <a:p>
            <a:r>
              <a:rPr lang="ru-RU" sz="2400" b="1" dirty="0">
                <a:latin typeface="Times New Roman" panose="02020603050405020304" pitchFamily="18" charset="0"/>
                <a:cs typeface="Times New Roman" panose="02020603050405020304" pitchFamily="18" charset="0"/>
              </a:rPr>
              <a:t>Обязанности работодателя и работника</a:t>
            </a:r>
            <a:endParaRPr lang="ru-RU" sz="2400" dirty="0"/>
          </a:p>
        </p:txBody>
      </p:sp>
      <p:sp>
        <p:nvSpPr>
          <p:cNvPr id="7" name="Объект 6">
            <a:extLst>
              <a:ext uri="{FF2B5EF4-FFF2-40B4-BE49-F238E27FC236}">
                <a16:creationId xmlns:a16="http://schemas.microsoft.com/office/drawing/2014/main" xmlns="" id="{5B235DB8-9490-4C81-9817-4C0FE1A80518}"/>
              </a:ext>
            </a:extLst>
          </p:cNvPr>
          <p:cNvSpPr>
            <a:spLocks noGrp="1"/>
          </p:cNvSpPr>
          <p:nvPr>
            <p:ph idx="1"/>
          </p:nvPr>
        </p:nvSpPr>
        <p:spPr>
          <a:xfrm>
            <a:off x="872067" y="903636"/>
            <a:ext cx="7408333" cy="5222528"/>
          </a:xfrm>
        </p:spPr>
        <p:txBody>
          <a:bodyPr/>
          <a:lstStyle/>
          <a:p>
            <a:pPr marL="0" indent="0" algn="just">
              <a:buNone/>
            </a:pPr>
            <a:endParaRPr lang="ru-RU" dirty="0" smtClean="0">
              <a:latin typeface="Times New Roman" panose="02020603050405020304" pitchFamily="18" charset="0"/>
              <a:cs typeface="Times New Roman" panose="02020603050405020304" pitchFamily="18" charset="0"/>
            </a:endParaRPr>
          </a:p>
          <a:p>
            <a:pPr marL="0" indent="0" algn="just">
              <a:buNone/>
            </a:pP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Обязанности </a:t>
            </a:r>
            <a:r>
              <a:rPr lang="ru-RU" dirty="0">
                <a:latin typeface="Times New Roman" panose="02020603050405020304" pitchFamily="18" charset="0"/>
                <a:cs typeface="Times New Roman" panose="02020603050405020304" pitchFamily="18" charset="0"/>
              </a:rPr>
              <a:t>работодателя:</a:t>
            </a:r>
          </a:p>
          <a:p>
            <a:pPr marL="0" indent="0" algn="just">
              <a:buNone/>
            </a:pPr>
            <a:r>
              <a:rPr lang="ru-RU" sz="1800" dirty="0" smtClean="0">
                <a:latin typeface="Times New Roman" panose="02020603050405020304" pitchFamily="18" charset="0"/>
                <a:cs typeface="Times New Roman" panose="02020603050405020304" pitchFamily="18" charset="0"/>
              </a:rPr>
              <a:t>- при </a:t>
            </a:r>
            <a:r>
              <a:rPr lang="ru-RU" sz="1800" dirty="0">
                <a:latin typeface="Times New Roman" panose="02020603050405020304" pitchFamily="18" charset="0"/>
                <a:cs typeface="Times New Roman" panose="02020603050405020304" pitchFamily="18" charset="0"/>
              </a:rPr>
              <a:t>приостановке производства работодатель обязан в письменной форме сообщить об этом в органы службы занятости в течение трех рабочих дней после принятия решения о проведении соответствующих мероприятий (ст. 25 Закона РФ от 19.04.1991 N 1032-1 «О занятости населения в Российской Федерации);</a:t>
            </a:r>
          </a:p>
          <a:p>
            <a:pPr marL="0" indent="0" algn="just">
              <a:buNone/>
            </a:pPr>
            <a:r>
              <a:rPr lang="ru-RU" sz="1800" dirty="0" smtClean="0">
                <a:latin typeface="Times New Roman" panose="02020603050405020304" pitchFamily="18" charset="0"/>
                <a:cs typeface="Times New Roman" panose="02020603050405020304" pitchFamily="18" charset="0"/>
              </a:rPr>
              <a:t>- обеспечить </a:t>
            </a:r>
            <a:r>
              <a:rPr lang="ru-RU" sz="1800" dirty="0">
                <a:latin typeface="Times New Roman" panose="02020603050405020304" pitchFamily="18" charset="0"/>
                <a:cs typeface="Times New Roman" panose="02020603050405020304" pitchFamily="18" charset="0"/>
              </a:rPr>
              <a:t>выполнение работником трудовой функции, предусмотренной трудовым договором, по окончании периода простоя.</a:t>
            </a:r>
          </a:p>
          <a:p>
            <a:pPr marL="0" indent="0" algn="just">
              <a:buNone/>
            </a:pPr>
            <a:endParaRPr lang="ru-RU" sz="2800" dirty="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Обязанность </a:t>
            </a:r>
            <a:r>
              <a:rPr lang="ru-RU" dirty="0">
                <a:latin typeface="Times New Roman" panose="02020603050405020304" pitchFamily="18" charset="0"/>
                <a:cs typeface="Times New Roman" panose="02020603050405020304" pitchFamily="18" charset="0"/>
              </a:rPr>
              <a:t>работника</a:t>
            </a:r>
            <a:r>
              <a:rPr lang="ru-RU" sz="2800" dirty="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 после </a:t>
            </a:r>
            <a:r>
              <a:rPr lang="ru-RU" sz="1800" dirty="0">
                <a:latin typeface="Times New Roman" panose="02020603050405020304" pitchFamily="18" charset="0"/>
                <a:cs typeface="Times New Roman" panose="02020603050405020304" pitchFamily="18" charset="0"/>
              </a:rPr>
              <a:t>завершения простоя приступить к выполнению трудовой функции.</a:t>
            </a:r>
          </a:p>
          <a:p>
            <a:pPr marL="0" indent="0">
              <a:buClr>
                <a:schemeClr val="tx2"/>
              </a:buClr>
              <a:buNone/>
            </a:pPr>
            <a:endParaRPr lang="ru-RU" dirty="0"/>
          </a:p>
        </p:txBody>
      </p:sp>
      <p:sp>
        <p:nvSpPr>
          <p:cNvPr id="5"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6</a:t>
            </a:r>
            <a:endParaRPr lang="ru-RU" sz="1800" dirty="0"/>
          </a:p>
        </p:txBody>
      </p:sp>
    </p:spTree>
    <p:extLst>
      <p:ext uri="{BB962C8B-B14F-4D97-AF65-F5344CB8AC3E}">
        <p14:creationId xmlns:p14="http://schemas.microsoft.com/office/powerpoint/2010/main" val="377459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548680"/>
            <a:ext cx="7772400" cy="1470025"/>
          </a:xfrm>
        </p:spPr>
        <p:txBody>
          <a:bodyPr>
            <a:normAutofit fontScale="90000"/>
          </a:bodyPr>
          <a:lstStyle/>
          <a:p>
            <a:r>
              <a:rPr lang="ru-RU" b="1" dirty="0">
                <a:latin typeface="Times New Roman" panose="02020603050405020304" pitchFamily="18" charset="0"/>
                <a:cs typeface="Times New Roman" panose="02020603050405020304" pitchFamily="18" charset="0"/>
              </a:rPr>
              <a:t>Как происходит увольнение по сокращению штата: пошагово</a:t>
            </a:r>
            <a:endParaRPr lang="ru-RU"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331640" y="2708920"/>
            <a:ext cx="6400800" cy="3024336"/>
          </a:xfrm>
        </p:spPr>
        <p:txBody>
          <a:bodyPr>
            <a:normAutofit fontScale="55000" lnSpcReduction="20000"/>
          </a:bodyPr>
          <a:lstStyle/>
          <a:p>
            <a:r>
              <a:rPr lang="ru-RU" sz="4400" b="1" dirty="0">
                <a:solidFill>
                  <a:schemeClr val="tx1"/>
                </a:solidFill>
                <a:latin typeface="Times New Roman" panose="02020603050405020304" pitchFamily="18" charset="0"/>
                <a:cs typeface="Times New Roman" panose="02020603050405020304" pitchFamily="18" charset="0"/>
              </a:rPr>
              <a:t>Увольнение по сокращению штата</a:t>
            </a:r>
          </a:p>
          <a:p>
            <a:r>
              <a:rPr lang="ru-RU" sz="4400" dirty="0">
                <a:solidFill>
                  <a:schemeClr val="tx1"/>
                </a:solidFill>
                <a:latin typeface="Times New Roman" panose="02020603050405020304" pitchFamily="18" charset="0"/>
                <a:cs typeface="Times New Roman" panose="02020603050405020304" pitchFamily="18" charset="0"/>
              </a:rPr>
              <a:t>Такой вид увольнения означает, что в организации из штатного расписания исключается одна или несколько должностей. Соответственно, работники, назначенные на них, подлежат увольнению. Однако ряду категорий сотрудников предприятие обязано предложить другие позиции. Только в случае отказа последует сокращение.</a:t>
            </a:r>
          </a:p>
          <a:p>
            <a:endParaRPr lang="ru-RU" dirty="0"/>
          </a:p>
        </p:txBody>
      </p:sp>
      <p:sp>
        <p:nvSpPr>
          <p:cNvPr id="6"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7</a:t>
            </a:r>
            <a:endParaRPr lang="ru-RU" sz="1800" dirty="0"/>
          </a:p>
        </p:txBody>
      </p:sp>
    </p:spTree>
    <p:extLst>
      <p:ext uri="{BB962C8B-B14F-4D97-AF65-F5344CB8AC3E}">
        <p14:creationId xmlns:p14="http://schemas.microsoft.com/office/powerpoint/2010/main" val="805279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buNone/>
            </a:pPr>
            <a:r>
              <a:rPr lang="ru-RU" sz="2400" dirty="0" smtClean="0">
                <a:solidFill>
                  <a:schemeClr val="tx1"/>
                </a:solidFill>
                <a:latin typeface="Times New Roman" panose="02020603050405020304" pitchFamily="18" charset="0"/>
                <a:cs typeface="Times New Roman" panose="02020603050405020304" pitchFamily="18" charset="0"/>
              </a:rPr>
              <a:t>Процедура начинается с издания администрацией предприятия приказа. В нем должны быть указаны:</a:t>
            </a:r>
          </a:p>
          <a:p>
            <a:r>
              <a:rPr lang="ru-RU" sz="2400" dirty="0" smtClean="0">
                <a:solidFill>
                  <a:schemeClr val="tx1"/>
                </a:solidFill>
                <a:latin typeface="Times New Roman" panose="02020603050405020304" pitchFamily="18" charset="0"/>
                <a:cs typeface="Times New Roman" panose="02020603050405020304" pitchFamily="18" charset="0"/>
              </a:rPr>
              <a:t>причина сокращения;</a:t>
            </a:r>
          </a:p>
          <a:p>
            <a:r>
              <a:rPr lang="ru-RU" sz="2400" dirty="0" smtClean="0">
                <a:solidFill>
                  <a:schemeClr val="tx1"/>
                </a:solidFill>
                <a:latin typeface="Times New Roman" panose="02020603050405020304" pitchFamily="18" charset="0"/>
                <a:cs typeface="Times New Roman" panose="02020603050405020304" pitchFamily="18" charset="0"/>
              </a:rPr>
              <a:t>наименование должностей;</a:t>
            </a:r>
          </a:p>
          <a:p>
            <a:r>
              <a:rPr lang="ru-RU" sz="2400" dirty="0" smtClean="0">
                <a:solidFill>
                  <a:schemeClr val="tx1"/>
                </a:solidFill>
                <a:latin typeface="Times New Roman" panose="02020603050405020304" pitchFamily="18" charset="0"/>
                <a:cs typeface="Times New Roman" panose="02020603050405020304" pitchFamily="18" charset="0"/>
              </a:rPr>
              <a:t>дата, с которой они выводятся из штатного расписания;</a:t>
            </a:r>
          </a:p>
          <a:p>
            <a:r>
              <a:rPr lang="ru-RU" sz="2400" dirty="0" smtClean="0">
                <a:solidFill>
                  <a:schemeClr val="tx1"/>
                </a:solidFill>
                <a:latin typeface="Times New Roman" panose="02020603050405020304" pitchFamily="18" charset="0"/>
                <a:cs typeface="Times New Roman" panose="02020603050405020304" pitchFamily="18" charset="0"/>
              </a:rPr>
              <a:t>перечень лиц, ответственных за проведение процедуры сокращения.</a:t>
            </a:r>
          </a:p>
          <a:p>
            <a:endParaRPr lang="ru-RU" dirty="0"/>
          </a:p>
        </p:txBody>
      </p:sp>
      <p:sp>
        <p:nvSpPr>
          <p:cNvPr id="2" name="Заголовок 1"/>
          <p:cNvSpPr>
            <a:spLocks noGrp="1"/>
          </p:cNvSpPr>
          <p:nvPr>
            <p:ph type="title"/>
          </p:nvPr>
        </p:nvSpPr>
        <p:spPr>
          <a:xfrm>
            <a:off x="467544" y="260648"/>
            <a:ext cx="8229600" cy="1143000"/>
          </a:xfrm>
        </p:spPr>
        <p:txBody>
          <a:bodyPr>
            <a:normAutofit fontScale="90000"/>
          </a:bodyPr>
          <a:lstStyle/>
          <a:p>
            <a:r>
              <a:rPr lang="ru-RU" sz="4000" dirty="0" smtClean="0">
                <a:latin typeface="Times New Roman" panose="02020603050405020304" pitchFamily="18" charset="0"/>
                <a:cs typeface="Times New Roman" panose="02020603050405020304" pitchFamily="18" charset="0"/>
              </a:rPr>
              <a:t>Шаг 1. Издаем приказ о предстоящем сокращении штата</a:t>
            </a:r>
            <a:endParaRPr lang="ru-RU" dirty="0">
              <a:latin typeface="Times New Roman" panose="02020603050405020304" pitchFamily="18" charset="0"/>
              <a:cs typeface="Times New Roman" panose="02020603050405020304" pitchFamily="18" charset="0"/>
            </a:endParaRPr>
          </a:p>
        </p:txBody>
      </p:sp>
      <p:sp>
        <p:nvSpPr>
          <p:cNvPr id="6"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8</a:t>
            </a:r>
            <a:endParaRPr lang="ru-RU" sz="1800" dirty="0"/>
          </a:p>
        </p:txBody>
      </p:sp>
    </p:spTree>
    <p:extLst>
      <p:ext uri="{BB962C8B-B14F-4D97-AF65-F5344CB8AC3E}">
        <p14:creationId xmlns:p14="http://schemas.microsoft.com/office/powerpoint/2010/main" val="1221788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576" y="1772816"/>
            <a:ext cx="7408333" cy="3450696"/>
          </a:xfrm>
        </p:spPr>
        <p:txBody>
          <a:bodyPr>
            <a:normAutofit fontScale="25000" lnSpcReduction="20000"/>
          </a:bodyPr>
          <a:lstStyle/>
          <a:p>
            <a:endParaRPr lang="ru-RU" sz="4400" dirty="0" smtClean="0">
              <a:latin typeface="Times New Roman" panose="02020603050405020304" pitchFamily="18" charset="0"/>
              <a:cs typeface="Times New Roman" panose="02020603050405020304" pitchFamily="18" charset="0"/>
            </a:endParaRPr>
          </a:p>
          <a:p>
            <a:pPr marL="0" indent="0">
              <a:buNone/>
            </a:pPr>
            <a:r>
              <a:rPr lang="ru-RU" sz="4800" dirty="0" smtClean="0">
                <a:latin typeface="Times New Roman" panose="02020603050405020304" pitchFamily="18" charset="0"/>
                <a:cs typeface="Times New Roman" panose="02020603050405020304" pitchFamily="18" charset="0"/>
              </a:rPr>
              <a:t>	</a:t>
            </a:r>
            <a:r>
              <a:rPr lang="ru-RU" sz="4800" dirty="0" smtClean="0">
                <a:solidFill>
                  <a:schemeClr val="tx1"/>
                </a:solidFill>
                <a:latin typeface="Times New Roman" panose="02020603050405020304" pitchFamily="18" charset="0"/>
                <a:cs typeface="Times New Roman" panose="02020603050405020304" pitchFamily="18" charset="0"/>
              </a:rPr>
              <a:t>В связи с решением собственника от _____ (указать реквизиты) об изменении организационно-штатной структуры приказываю:</a:t>
            </a:r>
          </a:p>
          <a:p>
            <a:endParaRPr lang="ru-RU" sz="48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	1. С "__"________ 20__ г. исключить из штатного расписания следующие позиции:</a:t>
            </a: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Наименование структурного подразделения – отдел снабжения:</a:t>
            </a: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главный специалист – 2 единицы</a:t>
            </a: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ведущий специалист – 5 единицы</a:t>
            </a: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Наименование структурного подразделения – канцелярия:</a:t>
            </a: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делопроизводитель– 3 единицы</a:t>
            </a: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	2. В срок до "__"________ 20__ г. от имени работодателя предложить каждому работнику, подпадающему под действие п. 1 настоящего приказа, другую имеющуюся работу из числа всех имеющихся вакансий (с учетом состояния квалификации и здоровья работника).</a:t>
            </a: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	3. От имени работодателя подготовить письменные уведомления о предстоящем увольнении в связи с сокращением штата и в срок до "__"______ 20__ г. под расписку ознакомить с ними каждого работника, подлежащего увольнению по п. 2 ч. 1 ст. 81 Трудового кодекса Российской Федерации.</a:t>
            </a: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	4. В срок до "__"______ 20__ г. в письменной форме известить органы службы занятости о предстоящем сокращении штата работников общества и возможном расторжении с ними трудовых договоров (при необходимости).</a:t>
            </a: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	5. Исполнение приказа поручить начальнику отдела кадров _______ (указать Ф.И.О.).</a:t>
            </a: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	6. Об исполнении приказа начальнику отдела кадров _______ (указать Ф.И.О.) доложить "__"_______ 20__ г.</a:t>
            </a: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	7. Контроль за исполнением приказа оставляю за собой.</a:t>
            </a:r>
          </a:p>
          <a:p>
            <a:pPr marL="0" indent="0">
              <a:buNone/>
            </a:pPr>
            <a:endParaRPr lang="ru-RU" sz="48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Руководитель _________________________________________________ (указать Ф.И.О.)</a:t>
            </a:r>
          </a:p>
          <a:p>
            <a:endParaRPr lang="ru-RU" dirty="0"/>
          </a:p>
        </p:txBody>
      </p:sp>
      <p:sp>
        <p:nvSpPr>
          <p:cNvPr id="2" name="Заголовок 1"/>
          <p:cNvSpPr>
            <a:spLocks noGrp="1"/>
          </p:cNvSpPr>
          <p:nvPr>
            <p:ph type="title"/>
          </p:nvPr>
        </p:nvSpPr>
        <p:spPr/>
        <p:txBody>
          <a:bodyPr>
            <a:normAutofit fontScale="90000"/>
          </a:bodyPr>
          <a:lstStyle/>
          <a:p>
            <a:r>
              <a:rPr lang="ru-RU" sz="1600" b="1" dirty="0">
                <a:latin typeface="Times New Roman" panose="02020603050405020304" pitchFamily="18" charset="0"/>
                <a:cs typeface="Times New Roman" panose="02020603050405020304" pitchFamily="18" charset="0"/>
              </a:rPr>
              <a:t>Полное наименование организации</a:t>
            </a:r>
            <a:br>
              <a:rPr lang="ru-RU" sz="1600" b="1"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(Сокращенное наименование организации)</a:t>
            </a:r>
            <a:br>
              <a:rPr lang="ru-RU" sz="1600" b="1"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
            </a:r>
            <a:br>
              <a:rPr lang="ru-RU" sz="1600" b="1"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Приказ N __</a:t>
            </a:r>
            <a:br>
              <a:rPr lang="ru-RU" sz="1600" b="1" dirty="0">
                <a:latin typeface="Times New Roman" panose="02020603050405020304" pitchFamily="18" charset="0"/>
                <a:cs typeface="Times New Roman" panose="02020603050405020304" pitchFamily="18" charset="0"/>
              </a:rPr>
            </a:br>
            <a:r>
              <a:rPr lang="ru-RU" sz="1600" b="1" dirty="0" smtClean="0">
                <a:latin typeface="Times New Roman" panose="02020603050405020304" pitchFamily="18" charset="0"/>
                <a:cs typeface="Times New Roman" panose="02020603050405020304" pitchFamily="18" charset="0"/>
              </a:rPr>
              <a:t>дата                                                                </a:t>
            </a:r>
            <a:r>
              <a:rPr lang="ru-RU" sz="1600" b="1" dirty="0">
                <a:latin typeface="Times New Roman" panose="02020603050405020304" pitchFamily="18" charset="0"/>
                <a:cs typeface="Times New Roman" panose="02020603050405020304" pitchFamily="18" charset="0"/>
              </a:rPr>
              <a:t>(Город)</a:t>
            </a:r>
            <a:br>
              <a:rPr lang="ru-RU" sz="1600" b="1" dirty="0">
                <a:latin typeface="Times New Roman" panose="02020603050405020304" pitchFamily="18" charset="0"/>
                <a:cs typeface="Times New Roman" panose="02020603050405020304" pitchFamily="18" charset="0"/>
              </a:rPr>
            </a:br>
            <a:endParaRPr lang="ru-RU" sz="1600" dirty="0"/>
          </a:p>
        </p:txBody>
      </p:sp>
      <p:sp>
        <p:nvSpPr>
          <p:cNvPr id="6"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9</a:t>
            </a:r>
            <a:endParaRPr lang="ru-RU" sz="1800" dirty="0"/>
          </a:p>
        </p:txBody>
      </p:sp>
    </p:spTree>
    <p:extLst>
      <p:ext uri="{BB962C8B-B14F-4D97-AF65-F5344CB8AC3E}">
        <p14:creationId xmlns:p14="http://schemas.microsoft.com/office/powerpoint/2010/main" val="1664818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docProps/app.xml><?xml version="1.0" encoding="utf-8"?>
<Properties xmlns="http://schemas.openxmlformats.org/officeDocument/2006/extended-properties" xmlns:vt="http://schemas.openxmlformats.org/officeDocument/2006/docPropsVTypes">
  <Template/>
  <TotalTime>187</TotalTime>
  <Words>1518</Words>
  <Application>Microsoft Office PowerPoint</Application>
  <PresentationFormat>Экран (4:3)</PresentationFormat>
  <Paragraphs>290</Paragraphs>
  <Slides>21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Волна</vt:lpstr>
      <vt:lpstr>Презентация PowerPoint</vt:lpstr>
      <vt:lpstr>Презентация PowerPoint</vt:lpstr>
      <vt:lpstr>Что такое простой:</vt:lpstr>
      <vt:lpstr>Шаг 1. Порядок оформления простоя:</vt:lpstr>
      <vt:lpstr>Шаг 2. Уведомление органов занятости через портал «Работа в России» (trudvsem.ru)</vt:lpstr>
      <vt:lpstr>Обязанности работодателя и работника</vt:lpstr>
      <vt:lpstr>Как происходит увольнение по сокращению штата: пошагово</vt:lpstr>
      <vt:lpstr>Шаг 1. Издаем приказ о предстоящем сокращении штата</vt:lpstr>
      <vt:lpstr>Полное наименование организации (Сокращенное наименование организации)  Приказ N __ дата                                                                (Город) </vt:lpstr>
      <vt:lpstr>Шаг 2. Для того чтобы провести процедуру сокращения с соблюдением всех положений законодательства, необходимо создание специальной комиссии по определению преимущественного права на оставление на работе</vt:lpstr>
      <vt:lpstr>Шаг 3. Уведомляем профсоюз (при наличии)</vt:lpstr>
      <vt:lpstr>Шаг 4. Уведомляем органы занятости через портал «Работа в России» (trudvsem.ru)</vt:lpstr>
      <vt:lpstr>Шаг 5. Определяем круг лиц, которые имеют преимущественное право оставления на работе  При этом применяется ст.179 ТК РФ.  После того как были определены сотрудники, не подлежащие сокращению, нужно отобрать кандидатов, имеющих преимущественное право на сохранение рабочего места. Сформированная на предприятии комиссия обязана изучить личные дела работников, проанализировать показатели их трудовой деятельности и пр. </vt:lpstr>
      <vt:lpstr>Презентация PowerPoint</vt:lpstr>
      <vt:lpstr>Презентация PowerPoint</vt:lpstr>
      <vt:lpstr>Презентация PowerPoint</vt:lpstr>
      <vt:lpstr>Шаг 8. Получаем мнение профсоюза (при наличии) о сокращении работника, который является членом этого профсоюза</vt:lpstr>
      <vt:lpstr>Шаг 9. Оформляем расторжение трудового договора </vt:lpstr>
      <vt:lpstr>Презентация PowerPoint</vt:lpstr>
      <vt:lpstr>Шаг 10. Вносим запись в трудовой книжке об увольнении по сокращению штата</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Как происходит увольнение по сокращению штата: пошагово</dc:title>
  <dc:creator>Симакова Светлана Валентиновна</dc:creator>
  <cp:lastModifiedBy>Евсеев Олег Сергеевич</cp:lastModifiedBy>
  <cp:revision>41</cp:revision>
  <cp:lastPrinted>2020-04-02T14:24:59Z</cp:lastPrinted>
  <dcterms:created xsi:type="dcterms:W3CDTF">2020-04-01T14:46:43Z</dcterms:created>
  <dcterms:modified xsi:type="dcterms:W3CDTF">2020-04-02T15:15:38Z</dcterms:modified>
</cp:coreProperties>
</file>